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66" r:id="rId4"/>
    <p:sldId id="265" r:id="rId5"/>
    <p:sldId id="256" r:id="rId6"/>
    <p:sldId id="260" r:id="rId7"/>
    <p:sldId id="261" r:id="rId8"/>
    <p:sldId id="262" r:id="rId9"/>
    <p:sldId id="263" r:id="rId10"/>
    <p:sldId id="292" r:id="rId11"/>
    <p:sldId id="293" r:id="rId12"/>
    <p:sldId id="267" r:id="rId13"/>
    <p:sldId id="272" r:id="rId14"/>
    <p:sldId id="273" r:id="rId15"/>
    <p:sldId id="274" r:id="rId16"/>
    <p:sldId id="270" r:id="rId17"/>
    <p:sldId id="271" r:id="rId18"/>
    <p:sldId id="278" r:id="rId19"/>
    <p:sldId id="275" r:id="rId20"/>
    <p:sldId id="277" r:id="rId21"/>
    <p:sldId id="269" r:id="rId22"/>
    <p:sldId id="268" r:id="rId23"/>
    <p:sldId id="276" r:id="rId24"/>
    <p:sldId id="279" r:id="rId25"/>
    <p:sldId id="290" r:id="rId26"/>
    <p:sldId id="291" r:id="rId27"/>
    <p:sldId id="280" r:id="rId28"/>
    <p:sldId id="282" r:id="rId29"/>
    <p:sldId id="283" r:id="rId30"/>
    <p:sldId id="284" r:id="rId31"/>
    <p:sldId id="281" r:id="rId32"/>
    <p:sldId id="285" r:id="rId33"/>
    <p:sldId id="286" r:id="rId34"/>
    <p:sldId id="287" r:id="rId35"/>
    <p:sldId id="289" r:id="rId36"/>
    <p:sldId id="294" r:id="rId37"/>
    <p:sldId id="295" r:id="rId38"/>
    <p:sldId id="296" r:id="rId39"/>
    <p:sldId id="297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3220DA-DD58-4CA9-A0CC-00D24CC9F8CE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56598-6761-4BC3-AD87-4236AE5340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92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56598-6761-4BC3-AD87-4236AE5340C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3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56598-6761-4BC3-AD87-4236AE5340C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547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56598-6761-4BC3-AD87-4236AE5340C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09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9F7402-72AD-4B67-B815-7E3291605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32552C9-F586-4CF5-AEE8-8D2436B3F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A75941-E2FF-4F3B-9A30-AAC0081C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73F-5D07-4198-B861-8183B262F731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F95CEA-7A3F-4F7D-860E-FA573F6F8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CC7CDD-0E87-48AC-97D4-3AE159A4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EC09-85CE-4DD5-96D2-E362CB26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85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2F99FC-3BD8-4CB0-8791-C8251C87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76302D-36ED-4ED3-81D6-CF659B249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9619EE-5FFF-46D4-B463-B049F30BE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73F-5D07-4198-B861-8183B262F731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4CE58E-0FB2-49EA-842C-BF8CD5157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DF942E-C714-4CC3-B5B4-C93510F9C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EC09-85CE-4DD5-96D2-E362CB26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115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8924ADB-098F-4E21-BFB9-E24B9936A6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AB49F9-FEBF-443D-BA0A-3482B0A34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904D24-29BD-4E89-9E03-4F3D153CD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73F-5D07-4198-B861-8183B262F731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B52648-4282-44D0-9A0F-F3CA30F07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CB246D-70E7-42EB-A8E1-A4377AD1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EC09-85CE-4DD5-96D2-E362CB26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56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BB493-A05B-4D15-BD47-16915DAD9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184615-61B6-4AD4-A340-3F0EAE6B4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192C43-1B64-4BEA-94DE-F7ACD9A50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73F-5D07-4198-B861-8183B262F731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101270-3285-44EB-B4DD-1581E224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1F6CE5-C9F0-48D2-816B-17AE8B5B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EC09-85CE-4DD5-96D2-E362CB26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77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CC022-7379-4F77-AEAA-B76FA7DDE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3C9469-C244-40B3-A5F0-DB6C016BF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B57445-5FDB-4269-A307-FE963D158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73F-5D07-4198-B861-8183B262F731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A82EE0-C507-4DF5-A8E3-81A5B48D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E43C95-19D8-4D93-BD2D-124341B3C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EC09-85CE-4DD5-96D2-E362CB26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52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195F2-C28E-44F9-ABFC-22E46566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F73F58-F972-4200-A334-F2D699484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8BB108-5F71-4170-B989-29DF1015B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60B5B9-773E-4751-8BF8-D16D3E238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73F-5D07-4198-B861-8183B262F731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2D6652-0117-42D0-BFD2-C1DAF10D5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B383C9-E9FD-4F46-96CA-CD1C56D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EC09-85CE-4DD5-96D2-E362CB26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922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EB71C7-0E8E-42EE-99E2-176D05B18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8790DF-D73D-4859-AC74-ED1312669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2056F2-CC30-48CC-8DAA-269636F21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F8C5A4F-C84D-4C05-9828-D6370721EA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EE7DF2-13FB-4941-8AA5-95DEB4F9B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1AAB27-D400-4DEE-A9C5-E52919FCE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73F-5D07-4198-B861-8183B262F731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68928D-F6B6-4BED-A870-E66404B22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31EE31E-F907-478D-BC5E-01E41C914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EC09-85CE-4DD5-96D2-E362CB26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61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C4896-A8BF-4B49-837E-895EC960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65F11CD-9308-4B08-853E-6198E2F9E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73F-5D07-4198-B861-8183B262F731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A84A14-4FFF-4ED5-B371-0D34D6FBE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0FA708-AEF7-4840-AC91-38CA35F23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EC09-85CE-4DD5-96D2-E362CB26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734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4A0FBF0-7C67-4F7B-96B2-77F64CAD1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73F-5D07-4198-B861-8183B262F731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B7D95C-9A5B-4B8E-848D-F5F4A56E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79C29B-6CAE-43D3-92C8-97906866B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EC09-85CE-4DD5-96D2-E362CB26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942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14D53C-1FF9-484D-A3E0-A8F071AF4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9EBD11-02A3-4181-86B6-95ED9688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37E152-C65B-49CA-A3BF-B77C45D3A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D646C7-65CF-4380-80DF-2CB4109A1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73F-5D07-4198-B861-8183B262F731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66C601-82C2-46CB-B19A-052C690F9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86DBB8-2476-4CAE-9DEE-C755F1DA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EC09-85CE-4DD5-96D2-E362CB26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6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9978F6-AA94-4740-8009-4943EFF05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6EE311D-60DF-4F7B-B934-4409D6B062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6522A5-D234-477A-8D88-97984ABCF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750590-3CD2-4482-821D-F6A18B187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73F-5D07-4198-B861-8183B262F731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B57215-17E7-4338-B03E-AA85DC8C5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C601A8-E010-44C0-AA07-4EE574AD1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EC09-85CE-4DD5-96D2-E362CB26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78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408AA78-F8ED-4BD1-A644-2A23F45F1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1F603C-56C0-4760-8B67-E3628F5A6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19887A-86C1-4CF4-A75E-08CECAEB0B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4173F-5D07-4198-B861-8183B262F731}" type="datetimeFigureOut">
              <a:rPr lang="zh-CN" altLang="en-US" smtClean="0"/>
              <a:t>2022/5/23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1B118F-2CA7-4639-A07A-7F2C7E083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B17E7B-059E-44A5-9EDD-C4AEC16E8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2EC09-85CE-4DD5-96D2-E362CB26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6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2976662-BDFD-494B-BE05-D8B0F2430380}"/>
              </a:ext>
            </a:extLst>
          </p:cNvPr>
          <p:cNvSpPr txBox="1"/>
          <p:nvPr/>
        </p:nvSpPr>
        <p:spPr>
          <a:xfrm>
            <a:off x="352519" y="5057597"/>
            <a:ext cx="247465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商品分类的大表</a:t>
            </a:r>
            <a:endParaRPr lang="en-US" altLang="zh-CN" dirty="0"/>
          </a:p>
          <a:p>
            <a:r>
              <a:rPr lang="en-US" altLang="zh-CN" dirty="0" err="1"/>
              <a:t>catelist</a:t>
            </a:r>
            <a:endParaRPr lang="en-US" altLang="zh-CN" dirty="0"/>
          </a:p>
          <a:p>
            <a:r>
              <a:rPr lang="en-US" altLang="zh-CN" dirty="0" err="1"/>
              <a:t>cateid</a:t>
            </a:r>
            <a:r>
              <a:rPr lang="en-US" altLang="zh-CN" dirty="0"/>
              <a:t> int,</a:t>
            </a:r>
          </a:p>
          <a:p>
            <a:r>
              <a:rPr lang="en-US" altLang="zh-CN" dirty="0" err="1"/>
              <a:t>chcate</a:t>
            </a:r>
            <a:r>
              <a:rPr lang="en-US" altLang="zh-CN" dirty="0"/>
              <a:t> varchar(80),</a:t>
            </a:r>
          </a:p>
          <a:p>
            <a:r>
              <a:rPr lang="en-US" altLang="zh-CN" dirty="0" err="1"/>
              <a:t>encate</a:t>
            </a:r>
            <a:r>
              <a:rPr lang="en-US" altLang="zh-CN" dirty="0"/>
              <a:t> varchar(80)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75020E-3373-4529-93DC-D394FA0898F4}"/>
              </a:ext>
            </a:extLst>
          </p:cNvPr>
          <p:cNvSpPr txBox="1"/>
          <p:nvPr/>
        </p:nvSpPr>
        <p:spPr>
          <a:xfrm>
            <a:off x="9364830" y="5186779"/>
            <a:ext cx="22771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user</a:t>
            </a:r>
          </a:p>
          <a:p>
            <a:r>
              <a:rPr lang="en-US" altLang="zh-CN" dirty="0"/>
              <a:t>id int,</a:t>
            </a:r>
          </a:p>
          <a:p>
            <a:r>
              <a:rPr lang="en-US" altLang="zh-CN" dirty="0"/>
              <a:t>name varchar(80),</a:t>
            </a:r>
          </a:p>
          <a:p>
            <a:r>
              <a:rPr lang="en-US" altLang="zh-CN" dirty="0"/>
              <a:t>pass varchar(80),</a:t>
            </a:r>
          </a:p>
          <a:p>
            <a:r>
              <a:rPr lang="en-US" altLang="zh-CN" dirty="0"/>
              <a:t>power varchar(10)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4636C7D-4060-429B-ACF6-6B9263211CA2}"/>
              </a:ext>
            </a:extLst>
          </p:cNvPr>
          <p:cNvSpPr txBox="1"/>
          <p:nvPr/>
        </p:nvSpPr>
        <p:spPr>
          <a:xfrm>
            <a:off x="7087707" y="5186779"/>
            <a:ext cx="22771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nuser</a:t>
            </a:r>
            <a:endParaRPr lang="en-US" altLang="zh-CN" dirty="0"/>
          </a:p>
          <a:p>
            <a:r>
              <a:rPr lang="en-US" altLang="zh-CN" dirty="0"/>
              <a:t>id int,</a:t>
            </a:r>
          </a:p>
          <a:p>
            <a:r>
              <a:rPr lang="en-US" altLang="zh-CN" dirty="0"/>
              <a:t>name varchar(80),</a:t>
            </a:r>
          </a:p>
          <a:p>
            <a:r>
              <a:rPr lang="en-US" altLang="zh-CN" dirty="0"/>
              <a:t>pass varchar(80),</a:t>
            </a:r>
          </a:p>
          <a:p>
            <a:r>
              <a:rPr lang="en-US" altLang="zh-CN" dirty="0"/>
              <a:t>power varchar(10)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BC513F-863C-43F7-B2F8-E03B909CBBB6}"/>
              </a:ext>
            </a:extLst>
          </p:cNvPr>
          <p:cNvSpPr txBox="1"/>
          <p:nvPr/>
        </p:nvSpPr>
        <p:spPr>
          <a:xfrm>
            <a:off x="444761" y="1468176"/>
            <a:ext cx="24746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发票号 最大值</a:t>
            </a:r>
            <a:endParaRPr lang="en-US" altLang="zh-CN" dirty="0"/>
          </a:p>
          <a:p>
            <a:r>
              <a:rPr lang="en-US" altLang="zh-CN" dirty="0" err="1"/>
              <a:t>Max_inv</a:t>
            </a:r>
            <a:endParaRPr lang="en-US" altLang="zh-CN" dirty="0"/>
          </a:p>
          <a:p>
            <a:r>
              <a:rPr lang="en-US" altLang="zh-CN" dirty="0"/>
              <a:t>Id int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0411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33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8D030D4-D928-45D9-9B1E-9B9BA34F2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27" y="1546868"/>
            <a:ext cx="3716935" cy="12715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34848B4-1744-4AE2-B3B8-913ED7D21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27" y="3568719"/>
            <a:ext cx="3769564" cy="10306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2A197C-D67E-4739-A0AA-5848AB44B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046" y="1724660"/>
            <a:ext cx="5750415" cy="340868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679187A-C117-4C2C-8BFC-BB66D52B2806}"/>
              </a:ext>
            </a:extLst>
          </p:cNvPr>
          <p:cNvSpPr txBox="1"/>
          <p:nvPr/>
        </p:nvSpPr>
        <p:spPr>
          <a:xfrm>
            <a:off x="108573" y="983265"/>
            <a:ext cx="2703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超级用户   所有功能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5F5235B-CB85-4A3E-8889-5712D670EA5F}"/>
              </a:ext>
            </a:extLst>
          </p:cNvPr>
          <p:cNvSpPr txBox="1"/>
          <p:nvPr/>
        </p:nvSpPr>
        <p:spPr>
          <a:xfrm>
            <a:off x="164331" y="3008919"/>
            <a:ext cx="3267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普通用户     只可以客户下单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52011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938214-A9CC-4509-B4ED-3F82D6953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26" y="626852"/>
            <a:ext cx="6006413" cy="58089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2F0B8A9-3CD5-46FE-B5AB-38BEF440DC26}"/>
              </a:ext>
            </a:extLst>
          </p:cNvPr>
          <p:cNvSpPr txBox="1"/>
          <p:nvPr/>
        </p:nvSpPr>
        <p:spPr>
          <a:xfrm>
            <a:off x="5095084" y="1485185"/>
            <a:ext cx="15372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Inconsolata" panose="020B0609030003000000" pitchFamily="49" charset="0"/>
              </a:rPr>
              <a:t>ad_seller.java</a:t>
            </a:r>
            <a:endParaRPr lang="zh-CN" altLang="en-US" sz="1400" dirty="0">
              <a:latin typeface="Inconsolata" panose="020B0609030003000000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66A84F-EE34-4E63-986F-C10B50B717C4}"/>
              </a:ext>
            </a:extLst>
          </p:cNvPr>
          <p:cNvSpPr txBox="1"/>
          <p:nvPr/>
        </p:nvSpPr>
        <p:spPr>
          <a:xfrm>
            <a:off x="3218390" y="2482334"/>
            <a:ext cx="1771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Inconsolata" panose="020B0609030003000000" pitchFamily="49" charset="0"/>
              </a:rPr>
              <a:t>ad_orderlist.java</a:t>
            </a:r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EE79C8-02DA-4C4C-B30E-F2C632A4F308}"/>
              </a:ext>
            </a:extLst>
          </p:cNvPr>
          <p:cNvSpPr txBox="1"/>
          <p:nvPr/>
        </p:nvSpPr>
        <p:spPr>
          <a:xfrm>
            <a:off x="5182660" y="2419685"/>
            <a:ext cx="2303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Inconsolata" panose="020B0609030003000000" pitchFamily="49" charset="0"/>
              </a:rPr>
              <a:t>pt_stat.java</a:t>
            </a:r>
            <a:endParaRPr lang="zh-CN" altLang="en-US" sz="1400" dirty="0">
              <a:latin typeface="Inconsolata" panose="020B0609030003000000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6299B6-11D4-4CE1-8E64-B7B90A6BC840}"/>
              </a:ext>
            </a:extLst>
          </p:cNvPr>
          <p:cNvSpPr txBox="1"/>
          <p:nvPr/>
        </p:nvSpPr>
        <p:spPr>
          <a:xfrm>
            <a:off x="1152256" y="2482333"/>
            <a:ext cx="1873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Inconsolata" panose="020B0609030003000000" pitchFamily="49" charset="0"/>
              </a:rPr>
              <a:t>ad_inoicelist.java</a:t>
            </a:r>
            <a:endParaRPr lang="zh-CN" altLang="en-US" sz="1400" dirty="0">
              <a:latin typeface="Inconsolata" panose="020B0609030003000000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32B5CE3-6AEE-4CC0-8662-7C186736D69A}"/>
              </a:ext>
            </a:extLst>
          </p:cNvPr>
          <p:cNvSpPr txBox="1"/>
          <p:nvPr/>
        </p:nvSpPr>
        <p:spPr>
          <a:xfrm>
            <a:off x="1409700" y="1485186"/>
            <a:ext cx="1543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Inconsolata" panose="020B0609030003000000" pitchFamily="49" charset="0"/>
              </a:rPr>
              <a:t>ad_custom.java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08E223-247D-49F2-A320-D10763BC9893}"/>
              </a:ext>
            </a:extLst>
          </p:cNvPr>
          <p:cNvSpPr txBox="1"/>
          <p:nvPr/>
        </p:nvSpPr>
        <p:spPr>
          <a:xfrm>
            <a:off x="3216540" y="1497813"/>
            <a:ext cx="16793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Inconsolata" panose="020B0609030003000000" pitchFamily="49" charset="0"/>
              </a:rPr>
              <a:t>admin_page.java</a:t>
            </a:r>
            <a:endParaRPr lang="zh-CN" altLang="en-US" sz="1400" dirty="0">
              <a:latin typeface="Inconsolata" panose="020B0609030003000000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0518FC0-7A6E-4E24-A0C6-CBBFBA5B8822}"/>
              </a:ext>
            </a:extLst>
          </p:cNvPr>
          <p:cNvSpPr txBox="1"/>
          <p:nvPr/>
        </p:nvSpPr>
        <p:spPr>
          <a:xfrm>
            <a:off x="5095084" y="3710800"/>
            <a:ext cx="24860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Inconsolata" panose="020B0609030003000000" pitchFamily="49" charset="0"/>
              </a:rPr>
              <a:t>custom_page.java</a:t>
            </a:r>
            <a:endParaRPr lang="zh-CN" altLang="en-US" sz="1400" dirty="0">
              <a:latin typeface="Inconsolata" panose="020B0609030003000000" pitchFamily="49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0F0F23-37CF-47D4-B783-5CA64D6607FA}"/>
              </a:ext>
            </a:extLst>
          </p:cNvPr>
          <p:cNvSpPr txBox="1"/>
          <p:nvPr/>
        </p:nvSpPr>
        <p:spPr>
          <a:xfrm>
            <a:off x="1280978" y="4305158"/>
            <a:ext cx="1616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Inconsolata" panose="020B0609030003000000" pitchFamily="49" charset="0"/>
              </a:rPr>
              <a:t>seeDetail.java</a:t>
            </a:r>
            <a:endParaRPr lang="zh-CN" altLang="en-US" sz="1400" dirty="0">
              <a:latin typeface="Inconsolata" panose="020B0609030003000000" pitchFamily="49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A346373-51C0-498E-8643-37098933EC41}"/>
              </a:ext>
            </a:extLst>
          </p:cNvPr>
          <p:cNvSpPr txBox="1"/>
          <p:nvPr/>
        </p:nvSpPr>
        <p:spPr>
          <a:xfrm>
            <a:off x="5182660" y="4848026"/>
            <a:ext cx="24860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Inconsolata" panose="020B0609030003000000" pitchFamily="49" charset="0"/>
              </a:rPr>
              <a:t>fromseller.java</a:t>
            </a:r>
            <a:endParaRPr lang="zh-CN" altLang="en-US" sz="1400" dirty="0">
              <a:latin typeface="Inconsolata" panose="020B0609030003000000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3A62C74-F2E4-4932-98D2-D179AAFC2433}"/>
              </a:ext>
            </a:extLst>
          </p:cNvPr>
          <p:cNvSpPr txBox="1"/>
          <p:nvPr/>
        </p:nvSpPr>
        <p:spPr>
          <a:xfrm>
            <a:off x="5327647" y="5985252"/>
            <a:ext cx="15367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Inconsolata" panose="020B0609030003000000" pitchFamily="49" charset="0"/>
              </a:rPr>
              <a:t>ad_store.java</a:t>
            </a:r>
            <a:endParaRPr lang="zh-CN" altLang="en-US" sz="1400" dirty="0">
              <a:latin typeface="Inconsolata" panose="020B0609030003000000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B813CC8-6265-4FB6-AE50-D9912885957F}"/>
              </a:ext>
            </a:extLst>
          </p:cNvPr>
          <p:cNvSpPr txBox="1"/>
          <p:nvPr/>
        </p:nvSpPr>
        <p:spPr>
          <a:xfrm>
            <a:off x="829465" y="74454"/>
            <a:ext cx="2703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超级用户   登录后界面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96754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C207AC8-1D5E-4EF7-8C5E-A1F271C63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48" y="1017996"/>
            <a:ext cx="10227657" cy="55712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E25E406-249D-4A6F-B6E0-C11AB35ACEDB}"/>
              </a:ext>
            </a:extLst>
          </p:cNvPr>
          <p:cNvSpPr txBox="1"/>
          <p:nvPr/>
        </p:nvSpPr>
        <p:spPr>
          <a:xfrm>
            <a:off x="1761492" y="318043"/>
            <a:ext cx="7562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Inconsolata" panose="020B0609030003000000" pitchFamily="49" charset="0"/>
              </a:rPr>
              <a:t>编辑客户商户信息： 支持 增 删 改 操作，同时支持按名字或城市搜索客户商户</a:t>
            </a:r>
          </a:p>
        </p:txBody>
      </p:sp>
    </p:spTree>
    <p:extLst>
      <p:ext uri="{BB962C8B-B14F-4D97-AF65-F5344CB8AC3E}">
        <p14:creationId xmlns:p14="http://schemas.microsoft.com/office/powerpoint/2010/main" val="1932858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E25E406-249D-4A6F-B6E0-C11AB35ACEDB}"/>
              </a:ext>
            </a:extLst>
          </p:cNvPr>
          <p:cNvSpPr txBox="1"/>
          <p:nvPr/>
        </p:nvSpPr>
        <p:spPr>
          <a:xfrm>
            <a:off x="1761492" y="318043"/>
            <a:ext cx="7562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Inconsolata" panose="020B0609030003000000" pitchFamily="49" charset="0"/>
              </a:rPr>
              <a:t>编辑售卖货品信息： 支持 增 删 改 操作，同时支持按中英文名搜索货品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11F344-7988-4532-B686-7CED60E8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20" y="845827"/>
            <a:ext cx="10379886" cy="588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45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E25E406-249D-4A6F-B6E0-C11AB35ACEDB}"/>
              </a:ext>
            </a:extLst>
          </p:cNvPr>
          <p:cNvSpPr txBox="1"/>
          <p:nvPr/>
        </p:nvSpPr>
        <p:spPr>
          <a:xfrm>
            <a:off x="1761492" y="318043"/>
            <a:ext cx="7562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Inconsolata" panose="020B0609030003000000" pitchFamily="49" charset="0"/>
              </a:rPr>
              <a:t>编辑卖家（进货商）信息： 支持 增 删 改 操作，同时支持按名字或城市搜索客户商户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7DC1F9-0E07-4DFD-AF51-FC12203B1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229" y="1282790"/>
            <a:ext cx="9162538" cy="509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87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8CED6B4-3B2C-4711-9F33-375B2F1A9342}"/>
              </a:ext>
            </a:extLst>
          </p:cNvPr>
          <p:cNvSpPr txBox="1"/>
          <p:nvPr/>
        </p:nvSpPr>
        <p:spPr>
          <a:xfrm>
            <a:off x="1706115" y="56629"/>
            <a:ext cx="92416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选择客户商家，支持商户名称和所在城市的关键词搜索， 需要鼠标点中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下方显示的是系统保存的商户详细信息 ，可以修改，此确认无误后点选 “</a:t>
            </a:r>
            <a:r>
              <a:rPr lang="en-US" altLang="zh-CN" sz="1400" dirty="0">
                <a:latin typeface="Inconsolata" panose="020B0609030003000000" pitchFamily="49" charset="0"/>
              </a:rPr>
              <a:t>select</a:t>
            </a:r>
            <a:r>
              <a:rPr lang="zh-CN" altLang="en-US" sz="1400" dirty="0">
                <a:latin typeface="Inconsolata" panose="020B0609030003000000" pitchFamily="49" charset="0"/>
              </a:rPr>
              <a:t>”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点击“</a:t>
            </a:r>
            <a:r>
              <a:rPr lang="en-US" altLang="zh-CN" sz="1400" dirty="0">
                <a:latin typeface="Inconsolata" panose="020B0609030003000000" pitchFamily="49" charset="0"/>
              </a:rPr>
              <a:t>order</a:t>
            </a:r>
            <a:r>
              <a:rPr lang="zh-CN" altLang="en-US" sz="1400" dirty="0">
                <a:latin typeface="Inconsolata" panose="020B0609030003000000" pitchFamily="49" charset="0"/>
              </a:rPr>
              <a:t>”按钮  进入货品挑选页面</a:t>
            </a:r>
            <a:endParaRPr lang="en-US" altLang="zh-CN" sz="1400" dirty="0">
              <a:latin typeface="Inconsolata" panose="020B0609030003000000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282690-A806-45B6-8E39-C02B9FC17B87}"/>
              </a:ext>
            </a:extLst>
          </p:cNvPr>
          <p:cNvSpPr txBox="1"/>
          <p:nvPr/>
        </p:nvSpPr>
        <p:spPr>
          <a:xfrm>
            <a:off x="198851" y="56629"/>
            <a:ext cx="1661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Inconsolata" panose="020B0609030003000000" pitchFamily="49" charset="0"/>
              </a:rPr>
              <a:t>货品出库（下单）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r>
              <a:rPr lang="zh-CN" altLang="en-US" sz="1400" dirty="0">
                <a:latin typeface="Inconsolata" panose="020B0609030003000000" pitchFamily="49" charset="0"/>
              </a:rPr>
              <a:t>挑选客户商家： </a:t>
            </a:r>
            <a:endParaRPr lang="zh-CN" altLang="en-US" sz="1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95A5434-82B6-481B-B241-66B40469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183" y="1269634"/>
            <a:ext cx="7106218" cy="513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76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8CED6B4-3B2C-4711-9F33-375B2F1A9342}"/>
              </a:ext>
            </a:extLst>
          </p:cNvPr>
          <p:cNvSpPr txBox="1"/>
          <p:nvPr/>
        </p:nvSpPr>
        <p:spPr>
          <a:xfrm>
            <a:off x="1706115" y="56629"/>
            <a:ext cx="924163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支持选择历史订单，前提是有客户商家的订单记录 位于左方表格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支持搜索某时间段历史订单，点击左方“</a:t>
            </a:r>
            <a:r>
              <a:rPr lang="en-US" altLang="zh-CN" sz="1400" dirty="0">
                <a:latin typeface="Inconsolata" panose="020B0609030003000000" pitchFamily="49" charset="0"/>
              </a:rPr>
              <a:t>&gt;</a:t>
            </a:r>
            <a:r>
              <a:rPr lang="zh-CN" altLang="en-US" sz="1400" dirty="0">
                <a:latin typeface="Inconsolata" panose="020B0609030003000000" pitchFamily="49" charset="0"/>
              </a:rPr>
              <a:t>” 加入 右下方的购物车表格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正常选取货品在右上方表格 支持中英文  搜索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r>
              <a:rPr lang="en-US" altLang="zh-CN" sz="1400" dirty="0">
                <a:latin typeface="Inconsolata" panose="020B0609030003000000" pitchFamily="49" charset="0"/>
              </a:rPr>
              <a:t>&lt; </a:t>
            </a:r>
            <a:r>
              <a:rPr lang="zh-CN" altLang="en-US" sz="1400" dirty="0">
                <a:latin typeface="Inconsolata" panose="020B0609030003000000" pitchFamily="49" charset="0"/>
              </a:rPr>
              <a:t>表示删除单一货品，</a:t>
            </a:r>
            <a:r>
              <a:rPr lang="en-US" altLang="zh-CN" sz="1400" dirty="0">
                <a:latin typeface="Inconsolata" panose="020B0609030003000000" pitchFamily="49" charset="0"/>
              </a:rPr>
              <a:t>&lt;&lt; </a:t>
            </a:r>
            <a:r>
              <a:rPr lang="zh-CN" altLang="en-US" sz="1400" dirty="0">
                <a:latin typeface="Inconsolata" panose="020B0609030003000000" pitchFamily="49" charset="0"/>
              </a:rPr>
              <a:t>表示全部删除， 如果两次添加相同货品，购物车表格会自动合并为一条记录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准备生成订单前  可以编辑  </a:t>
            </a:r>
            <a:r>
              <a:rPr lang="en-US" altLang="zh-CN" sz="1400" dirty="0">
                <a:latin typeface="Inconsolata" panose="020B0609030003000000" pitchFamily="49" charset="0"/>
              </a:rPr>
              <a:t>Terms </a:t>
            </a:r>
            <a:r>
              <a:rPr lang="zh-CN" altLang="en-US" sz="1400" dirty="0">
                <a:latin typeface="Inconsolata" panose="020B0609030003000000" pitchFamily="49" charset="0"/>
              </a:rPr>
              <a:t>和  </a:t>
            </a:r>
            <a:r>
              <a:rPr lang="en-US" altLang="zh-CN" sz="1400" dirty="0">
                <a:latin typeface="Inconsolata" panose="020B0609030003000000" pitchFamily="49" charset="0"/>
              </a:rPr>
              <a:t>PO Number</a:t>
            </a:r>
          </a:p>
          <a:p>
            <a:pPr marL="342900" indent="-342900">
              <a:buAutoNum type="arabicPeriod"/>
            </a:pPr>
            <a:r>
              <a:rPr lang="en-US" altLang="zh-CN" sz="1400" dirty="0">
                <a:latin typeface="Inconsolata" panose="020B0609030003000000" pitchFamily="49" charset="0"/>
              </a:rPr>
              <a:t>Preview</a:t>
            </a:r>
            <a:r>
              <a:rPr lang="zh-CN" altLang="en-US" sz="1400" dirty="0">
                <a:latin typeface="Inconsolata" panose="020B0609030003000000" pitchFamily="49" charset="0"/>
              </a:rPr>
              <a:t>预览功能是看下和正式订单的差别只是无发票号而已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r>
              <a:rPr lang="en-US" altLang="zh-CN" sz="1400" dirty="0">
                <a:latin typeface="Inconsolata" panose="020B0609030003000000" pitchFamily="49" charset="0"/>
              </a:rPr>
              <a:t>Generate Order</a:t>
            </a:r>
            <a:r>
              <a:rPr lang="zh-CN" altLang="en-US" sz="1400" dirty="0">
                <a:latin typeface="Inconsolata" panose="020B0609030003000000" pitchFamily="49" charset="0"/>
              </a:rPr>
              <a:t>是生成正式的订单，需要打印转去打印页面</a:t>
            </a:r>
            <a:endParaRPr lang="en-US" altLang="zh-CN" sz="1400" dirty="0">
              <a:latin typeface="Inconsolata" panose="020B0609030003000000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DCCD4D-0896-4DA6-9742-34E15FD2CF8B}"/>
              </a:ext>
            </a:extLst>
          </p:cNvPr>
          <p:cNvSpPr txBox="1"/>
          <p:nvPr/>
        </p:nvSpPr>
        <p:spPr>
          <a:xfrm>
            <a:off x="198851" y="56629"/>
            <a:ext cx="1661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Inconsolata" panose="020B0609030003000000" pitchFamily="49" charset="0"/>
              </a:rPr>
              <a:t>货品出库（下单）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r>
              <a:rPr lang="zh-CN" altLang="en-US" sz="1400" dirty="0">
                <a:latin typeface="Inconsolata" panose="020B0609030003000000" pitchFamily="49" charset="0"/>
              </a:rPr>
              <a:t>挑选货品： </a:t>
            </a:r>
            <a:endParaRPr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344AED-6F0A-46EC-8F02-7545959A4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1" y="1837726"/>
            <a:ext cx="8486692" cy="496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85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8CED6B4-3B2C-4711-9F33-375B2F1A9342}"/>
              </a:ext>
            </a:extLst>
          </p:cNvPr>
          <p:cNvSpPr txBox="1"/>
          <p:nvPr/>
        </p:nvSpPr>
        <p:spPr>
          <a:xfrm>
            <a:off x="1706115" y="56629"/>
            <a:ext cx="924163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Inconsolata" panose="020B0609030003000000" pitchFamily="49" charset="0"/>
              </a:rPr>
              <a:t>1. </a:t>
            </a:r>
            <a:r>
              <a:rPr lang="zh-CN" altLang="en-US" sz="1400" dirty="0">
                <a:latin typeface="Inconsolata" panose="020B0609030003000000" pitchFamily="49" charset="0"/>
              </a:rPr>
              <a:t>此时能看到 新生成的订单 </a:t>
            </a:r>
            <a:r>
              <a:rPr lang="en-US" altLang="zh-CN" sz="1400" dirty="0">
                <a:latin typeface="Inconsolata" panose="020B0609030003000000" pitchFamily="49" charset="0"/>
              </a:rPr>
              <a:t>id =16</a:t>
            </a:r>
            <a:r>
              <a:rPr lang="zh-CN" altLang="en-US" sz="1400" dirty="0">
                <a:latin typeface="Inconsolata" panose="020B0609030003000000" pitchFamily="49" charset="0"/>
              </a:rPr>
              <a:t>， 鼠标点击后可以显示该发票号中明细，如果需要修改请转入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r>
              <a:rPr lang="en-US" altLang="zh-CN" sz="1400" dirty="0">
                <a:latin typeface="Inconsolata" panose="020B0609030003000000" pitchFamily="49" charset="0"/>
              </a:rPr>
              <a:t>    </a:t>
            </a:r>
            <a:r>
              <a:rPr lang="zh-CN" altLang="en-US" sz="1400" dirty="0">
                <a:latin typeface="Inconsolata" panose="020B0609030003000000" pitchFamily="49" charset="0"/>
              </a:rPr>
              <a:t>编辑发票基本信息 或编辑发票详情页面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r>
              <a:rPr lang="en-US" altLang="zh-CN" sz="1400" dirty="0">
                <a:latin typeface="Inconsolata" panose="020B0609030003000000" pitchFamily="49" charset="0"/>
              </a:rPr>
              <a:t>2. </a:t>
            </a:r>
            <a:r>
              <a:rPr lang="zh-CN" altLang="en-US" sz="1400" dirty="0">
                <a:latin typeface="Inconsolata" panose="020B0609030003000000" pitchFamily="49" charset="0"/>
              </a:rPr>
              <a:t>支持按照时间，或者客户商名字搜索或同事搜索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r>
              <a:rPr lang="en-US" altLang="zh-CN" sz="1400" dirty="0">
                <a:latin typeface="Inconsolata" panose="020B0609030003000000" pitchFamily="49" charset="0"/>
              </a:rPr>
              <a:t>3. </a:t>
            </a:r>
            <a:r>
              <a:rPr lang="zh-CN" altLang="en-US" sz="1400" dirty="0">
                <a:latin typeface="Inconsolata" panose="020B0609030003000000" pitchFamily="49" charset="0"/>
              </a:rPr>
              <a:t>要打印此订单点击 </a:t>
            </a:r>
            <a:r>
              <a:rPr lang="en-US" altLang="zh-CN" sz="1400" dirty="0">
                <a:latin typeface="Inconsolata" panose="020B0609030003000000" pitchFamily="49" charset="0"/>
              </a:rPr>
              <a:t>Print Order </a:t>
            </a:r>
            <a:r>
              <a:rPr lang="zh-CN" altLang="en-US" sz="1400" dirty="0">
                <a:latin typeface="Inconsolata" panose="020B0609030003000000" pitchFamily="49" charset="0"/>
              </a:rPr>
              <a:t>显示 </a:t>
            </a:r>
            <a:r>
              <a:rPr lang="en-US" altLang="zh-CN" sz="1400" dirty="0">
                <a:latin typeface="Inconsolata" panose="020B0609030003000000" pitchFamily="49" charset="0"/>
              </a:rPr>
              <a:t>Invoice ID = 16 Generate</a:t>
            </a:r>
          </a:p>
          <a:p>
            <a:r>
              <a:rPr lang="en-US" altLang="zh-CN" sz="1400" dirty="0">
                <a:latin typeface="Inconsolata" panose="020B0609030003000000" pitchFamily="49" charset="0"/>
              </a:rPr>
              <a:t>4.</a:t>
            </a:r>
            <a:r>
              <a:rPr lang="zh-CN" altLang="en-US" sz="1400" dirty="0">
                <a:latin typeface="Inconsolata" panose="020B0609030003000000" pitchFamily="49" charset="0"/>
              </a:rPr>
              <a:t>打印</a:t>
            </a:r>
            <a:r>
              <a:rPr lang="en-US" altLang="zh-CN" sz="1400" dirty="0">
                <a:latin typeface="Inconsolata" panose="020B0609030003000000" pitchFamily="49" charset="0"/>
              </a:rPr>
              <a:t>statement </a:t>
            </a:r>
            <a:r>
              <a:rPr lang="zh-CN" altLang="en-US" sz="1400" dirty="0">
                <a:latin typeface="Inconsolata" panose="020B0609030003000000" pitchFamily="49" charset="0"/>
              </a:rPr>
              <a:t>需要点选左上方表格 ，公司名文本框出现对应的公司名</a:t>
            </a:r>
            <a:r>
              <a:rPr lang="en-US" altLang="zh-CN" sz="1400" dirty="0">
                <a:latin typeface="Inconsolata" panose="020B0609030003000000" pitchFamily="49" charset="0"/>
              </a:rPr>
              <a:t>(</a:t>
            </a:r>
            <a:r>
              <a:rPr lang="zh-CN" altLang="en-US" sz="1400" dirty="0">
                <a:latin typeface="Inconsolata" panose="020B0609030003000000" pitchFamily="49" charset="0"/>
              </a:rPr>
              <a:t>手动输入也可以，但必须</a:t>
            </a:r>
            <a:r>
              <a:rPr lang="en-US" altLang="zh-CN" sz="1400" dirty="0">
                <a:latin typeface="Inconsolata" panose="020B0609030003000000" pitchFamily="49" charset="0"/>
              </a:rPr>
              <a:t>100% </a:t>
            </a:r>
            <a:r>
              <a:rPr lang="zh-CN" altLang="en-US" sz="1400" dirty="0">
                <a:latin typeface="Inconsolata" panose="020B0609030003000000" pitchFamily="49" charset="0"/>
              </a:rPr>
              <a:t>准确</a:t>
            </a:r>
            <a:r>
              <a:rPr lang="en-US" altLang="zh-CN" sz="1400" dirty="0">
                <a:latin typeface="Inconsolata" panose="020B0609030003000000" pitchFamily="49" charset="0"/>
              </a:rPr>
              <a:t>)</a:t>
            </a:r>
            <a:r>
              <a:rPr lang="zh-CN" altLang="en-US" sz="1400" dirty="0">
                <a:latin typeface="Inconsolata" panose="020B0609030003000000" pitchFamily="49" charset="0"/>
              </a:rPr>
              <a:t>，再在日期处输入正确的日期（按照日期格式）再点击  </a:t>
            </a:r>
            <a:r>
              <a:rPr lang="en-US" altLang="zh-CN" sz="1400" dirty="0">
                <a:latin typeface="Inconsolata" panose="020B0609030003000000" pitchFamily="49" charset="0"/>
              </a:rPr>
              <a:t>Print Statement</a:t>
            </a:r>
            <a:r>
              <a:rPr lang="zh-CN" altLang="en-US" sz="1400" dirty="0">
                <a:latin typeface="Inconsolata" panose="020B0609030003000000" pitchFamily="49" charset="0"/>
              </a:rPr>
              <a:t>，即可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endParaRPr lang="en-US" altLang="zh-CN" sz="1400" dirty="0">
              <a:latin typeface="Inconsolata" panose="020B0609030003000000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DCCD4D-0896-4DA6-9742-34E15FD2CF8B}"/>
              </a:ext>
            </a:extLst>
          </p:cNvPr>
          <p:cNvSpPr txBox="1"/>
          <p:nvPr/>
        </p:nvSpPr>
        <p:spPr>
          <a:xfrm>
            <a:off x="198851" y="56629"/>
            <a:ext cx="16612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Inconsolata" panose="020B0609030003000000" pitchFamily="49" charset="0"/>
              </a:rPr>
              <a:t>打印</a:t>
            </a:r>
            <a:r>
              <a:rPr lang="en-US" altLang="zh-CN" sz="1400" dirty="0">
                <a:latin typeface="Inconsolata" panose="020B0609030003000000" pitchFamily="49" charset="0"/>
              </a:rPr>
              <a:t>: </a:t>
            </a:r>
          </a:p>
          <a:p>
            <a:r>
              <a:rPr lang="zh-CN" altLang="en-US" sz="1400" dirty="0">
                <a:latin typeface="Inconsolata" panose="020B0609030003000000" pitchFamily="49" charset="0"/>
              </a:rPr>
              <a:t>平常打印出货单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r>
              <a:rPr lang="zh-CN" altLang="en-US" sz="1400" dirty="0">
                <a:latin typeface="Inconsolata" panose="020B0609030003000000" pitchFamily="49" charset="0"/>
              </a:rPr>
              <a:t>和打印</a:t>
            </a:r>
            <a:r>
              <a:rPr lang="en-US" altLang="zh-CN" sz="1400" dirty="0">
                <a:latin typeface="Inconsolata" panose="020B0609030003000000" pitchFamily="49" charset="0"/>
              </a:rPr>
              <a:t>statement</a:t>
            </a:r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CB9160-95AF-4871-B625-AF5949656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8" y="1873458"/>
            <a:ext cx="8122946" cy="45458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C81AEC-2F05-418C-BE5B-3FE32C52C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467" y="1947798"/>
            <a:ext cx="3320878" cy="214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3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8CED6B4-3B2C-4711-9F33-375B2F1A9342}"/>
              </a:ext>
            </a:extLst>
          </p:cNvPr>
          <p:cNvSpPr txBox="1"/>
          <p:nvPr/>
        </p:nvSpPr>
        <p:spPr>
          <a:xfrm>
            <a:off x="2070394" y="409076"/>
            <a:ext cx="92416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支持按照开单时间，客户商户名称，所在城市，搜索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支持按照开单时间 客户商户名所在城市 两项约束搜索，需要时间和 名字都有内容才行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支持起止时间内批删除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支持单一发票号  删，修信息    不支持新建，新建需要进入客户下单系统。</a:t>
            </a:r>
            <a:endParaRPr lang="en-US" altLang="zh-CN" sz="1400" dirty="0">
              <a:latin typeface="Inconsolata" panose="020B0609030003000000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DCCD4D-0896-4DA6-9742-34E15FD2CF8B}"/>
              </a:ext>
            </a:extLst>
          </p:cNvPr>
          <p:cNvSpPr txBox="1"/>
          <p:nvPr/>
        </p:nvSpPr>
        <p:spPr>
          <a:xfrm>
            <a:off x="198851" y="56629"/>
            <a:ext cx="166126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Inconsolata" panose="020B0609030003000000" pitchFamily="49" charset="0"/>
              </a:rPr>
              <a:t>编辑发票基本信息</a:t>
            </a:r>
            <a:r>
              <a:rPr lang="en-US" altLang="zh-CN" sz="1400" dirty="0">
                <a:latin typeface="Inconsolata" panose="020B0609030003000000" pitchFamily="49" charset="0"/>
              </a:rPr>
              <a:t>:</a:t>
            </a:r>
          </a:p>
          <a:p>
            <a:endParaRPr lang="en-US" altLang="zh-CN" sz="1400" dirty="0">
              <a:latin typeface="Inconsolata" panose="020B0609030003000000" pitchFamily="49" charset="0"/>
            </a:endParaRPr>
          </a:p>
          <a:p>
            <a:r>
              <a:rPr lang="zh-CN" altLang="en-US" sz="1400" dirty="0">
                <a:latin typeface="Inconsolata" panose="020B0609030003000000" pitchFamily="49" charset="0"/>
              </a:rPr>
              <a:t>包括客户商家基本信息以及税率 </a:t>
            </a:r>
            <a:r>
              <a:rPr lang="en-US" altLang="zh-CN" sz="1400" dirty="0">
                <a:latin typeface="Inconsolata" panose="020B0609030003000000" pitchFamily="49" charset="0"/>
              </a:rPr>
              <a:t>PO</a:t>
            </a:r>
            <a:r>
              <a:rPr lang="zh-CN" altLang="en-US" sz="1400" dirty="0">
                <a:latin typeface="Inconsolata" panose="020B0609030003000000" pitchFamily="49" charset="0"/>
              </a:rPr>
              <a:t>号等</a:t>
            </a:r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9A5C91-68D6-4381-8645-1E369436A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685" y="1542584"/>
            <a:ext cx="8384492" cy="525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31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2976662-BDFD-494B-BE05-D8B0F2430380}"/>
              </a:ext>
            </a:extLst>
          </p:cNvPr>
          <p:cNvSpPr txBox="1"/>
          <p:nvPr/>
        </p:nvSpPr>
        <p:spPr>
          <a:xfrm>
            <a:off x="414663" y="592129"/>
            <a:ext cx="293221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购买者信息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Customlist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id int not null,   (</a:t>
            </a:r>
            <a:r>
              <a:rPr lang="en-US" altLang="zh-CN" dirty="0" err="1"/>
              <a:t>cid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name varchar(80), </a:t>
            </a:r>
          </a:p>
          <a:p>
            <a:r>
              <a:rPr lang="en-US" altLang="zh-CN" dirty="0"/>
              <a:t>phone varchar(20),</a:t>
            </a:r>
          </a:p>
          <a:p>
            <a:r>
              <a:rPr lang="en-US" altLang="zh-CN" dirty="0" err="1"/>
              <a:t>addr</a:t>
            </a:r>
            <a:r>
              <a:rPr lang="en-US" altLang="zh-CN" dirty="0"/>
              <a:t> varchar(80),  </a:t>
            </a:r>
          </a:p>
          <a:p>
            <a:r>
              <a:rPr lang="en-US" altLang="zh-CN" dirty="0"/>
              <a:t>city varchar(20),</a:t>
            </a:r>
          </a:p>
          <a:p>
            <a:r>
              <a:rPr lang="en-US" altLang="zh-CN" dirty="0"/>
              <a:t> state varchar(20), </a:t>
            </a:r>
          </a:p>
          <a:p>
            <a:r>
              <a:rPr lang="en-US" altLang="zh-CN" dirty="0"/>
              <a:t>zip varchar(20) , 	</a:t>
            </a:r>
          </a:p>
          <a:p>
            <a:r>
              <a:rPr lang="en-US" altLang="zh-CN" dirty="0"/>
              <a:t>tax varchar(20),</a:t>
            </a:r>
            <a:r>
              <a:rPr lang="zh-CN" altLang="en-US" dirty="0"/>
              <a:t>（</a:t>
            </a:r>
            <a:r>
              <a:rPr lang="en-US" altLang="zh-CN" dirty="0"/>
              <a:t>Tax Rate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note varchar(250)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1FEAFF-DF93-422D-9AD6-1DC833E09799}"/>
              </a:ext>
            </a:extLst>
          </p:cNvPr>
          <p:cNvSpPr txBox="1"/>
          <p:nvPr/>
        </p:nvSpPr>
        <p:spPr>
          <a:xfrm>
            <a:off x="3709759" y="572310"/>
            <a:ext cx="2806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商品信息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InventoryList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inv_id</a:t>
            </a:r>
            <a:r>
              <a:rPr lang="en-US" altLang="zh-CN" dirty="0"/>
              <a:t> int not null,</a:t>
            </a:r>
          </a:p>
          <a:p>
            <a:r>
              <a:rPr lang="en-US" altLang="zh-CN" dirty="0" err="1"/>
              <a:t>en_name</a:t>
            </a:r>
            <a:r>
              <a:rPr lang="en-US" altLang="zh-CN" dirty="0"/>
              <a:t> varchar(80),</a:t>
            </a:r>
          </a:p>
          <a:p>
            <a:r>
              <a:rPr lang="en-US" altLang="zh-CN" dirty="0" err="1">
                <a:solidFill>
                  <a:schemeClr val="accent1"/>
                </a:solidFill>
              </a:rPr>
              <a:t>Caseprice</a:t>
            </a:r>
            <a:r>
              <a:rPr lang="en-US" altLang="zh-CN" dirty="0">
                <a:solidFill>
                  <a:schemeClr val="accent1"/>
                </a:solidFill>
              </a:rPr>
              <a:t> decimal(12,2),</a:t>
            </a:r>
          </a:p>
          <a:p>
            <a:r>
              <a:rPr lang="en-US" altLang="zh-CN" dirty="0"/>
              <a:t>CATEGORY int  ,</a:t>
            </a:r>
          </a:p>
          <a:p>
            <a:r>
              <a:rPr lang="en-US" altLang="zh-CN" dirty="0" err="1"/>
              <a:t>ch_name</a:t>
            </a:r>
            <a:r>
              <a:rPr lang="en-US" altLang="zh-CN" dirty="0"/>
              <a:t> varchar(80),  </a:t>
            </a:r>
          </a:p>
          <a:p>
            <a:r>
              <a:rPr lang="en-US" altLang="zh-CN" dirty="0" err="1"/>
              <a:t>Itempercase</a:t>
            </a:r>
            <a:r>
              <a:rPr lang="en-US" altLang="zh-CN" dirty="0"/>
              <a:t> </a:t>
            </a:r>
            <a:r>
              <a:rPr lang="en-US" altLang="zh-CN" dirty="0">
                <a:highlight>
                  <a:srgbClr val="FFFF00"/>
                </a:highlight>
              </a:rPr>
              <a:t>decimal (8,2),</a:t>
            </a:r>
          </a:p>
          <a:p>
            <a:r>
              <a:rPr lang="en-US" altLang="zh-CN" dirty="0" err="1">
                <a:solidFill>
                  <a:schemeClr val="accent1"/>
                </a:solidFill>
              </a:rPr>
              <a:t>Itemprice</a:t>
            </a:r>
            <a:r>
              <a:rPr lang="en-US" altLang="zh-CN" dirty="0">
                <a:solidFill>
                  <a:schemeClr val="accent1"/>
                </a:solidFill>
              </a:rPr>
              <a:t> decimal(12,2),</a:t>
            </a:r>
            <a:endParaRPr lang="en-US" altLang="zh-CN" dirty="0"/>
          </a:p>
          <a:p>
            <a:r>
              <a:rPr lang="en-US" altLang="zh-CN" dirty="0"/>
              <a:t>Taxable </a:t>
            </a:r>
            <a:r>
              <a:rPr lang="en-US" altLang="zh-CN" dirty="0" err="1"/>
              <a:t>boolean</a:t>
            </a:r>
            <a:r>
              <a:rPr lang="en-US" altLang="zh-CN" dirty="0"/>
              <a:t>,</a:t>
            </a:r>
          </a:p>
          <a:p>
            <a:r>
              <a:rPr lang="en-US" altLang="zh-CN" dirty="0" err="1"/>
              <a:t>caseunit</a:t>
            </a:r>
            <a:r>
              <a:rPr lang="en-US" altLang="zh-CN" dirty="0"/>
              <a:t> varchar(20) ,</a:t>
            </a:r>
          </a:p>
          <a:p>
            <a:r>
              <a:rPr lang="en-US" altLang="zh-CN" dirty="0" err="1"/>
              <a:t>itemunit</a:t>
            </a:r>
            <a:r>
              <a:rPr lang="en-US" altLang="zh-CN" dirty="0"/>
              <a:t> varchar(20) ,</a:t>
            </a:r>
          </a:p>
          <a:p>
            <a:endParaRPr lang="en-US" altLang="zh-CN" dirty="0">
              <a:solidFill>
                <a:schemeClr val="accent1"/>
              </a:solidFill>
            </a:endParaRPr>
          </a:p>
          <a:p>
            <a:endParaRPr lang="en-US" altLang="zh-CN" dirty="0">
              <a:solidFill>
                <a:schemeClr val="accent1"/>
              </a:solidFill>
            </a:endParaRPr>
          </a:p>
          <a:p>
            <a:endParaRPr lang="en-US" altLang="zh-CN" dirty="0">
              <a:solidFill>
                <a:schemeClr val="accent1"/>
              </a:solidFill>
            </a:endParaRPr>
          </a:p>
          <a:p>
            <a:r>
              <a:rPr lang="zh-CN" altLang="en-US" dirty="0">
                <a:solidFill>
                  <a:schemeClr val="accent1"/>
                </a:solidFill>
              </a:rPr>
              <a:t>蓝色部分仅供参考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AD8DCE-0622-4601-8CFB-E210A28B5C22}"/>
              </a:ext>
            </a:extLst>
          </p:cNvPr>
          <p:cNvSpPr txBox="1"/>
          <p:nvPr/>
        </p:nvSpPr>
        <p:spPr>
          <a:xfrm>
            <a:off x="7342205" y="433811"/>
            <a:ext cx="247465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供货商信息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SellerList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id int not null,   (</a:t>
            </a:r>
            <a:r>
              <a:rPr lang="en-US" altLang="zh-CN" dirty="0" err="1"/>
              <a:t>sid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name varchar(80), </a:t>
            </a:r>
          </a:p>
          <a:p>
            <a:r>
              <a:rPr lang="en-US" altLang="zh-CN" dirty="0" err="1"/>
              <a:t>addr</a:t>
            </a:r>
            <a:r>
              <a:rPr lang="en-US" altLang="zh-CN" dirty="0"/>
              <a:t> varchar(80),  </a:t>
            </a:r>
          </a:p>
          <a:p>
            <a:r>
              <a:rPr lang="en-US" altLang="zh-CN" dirty="0"/>
              <a:t>city varchar(20),</a:t>
            </a:r>
          </a:p>
          <a:p>
            <a:r>
              <a:rPr lang="en-US" altLang="zh-CN" dirty="0"/>
              <a:t> state varchar(20), </a:t>
            </a:r>
          </a:p>
          <a:p>
            <a:r>
              <a:rPr lang="en-US" altLang="zh-CN" dirty="0"/>
              <a:t>zip varchar(20) , </a:t>
            </a:r>
          </a:p>
          <a:p>
            <a:r>
              <a:rPr lang="en-US" altLang="zh-CN" dirty="0"/>
              <a:t>phone varchar(100),</a:t>
            </a:r>
          </a:p>
          <a:p>
            <a:r>
              <a:rPr lang="en-US" altLang="zh-CN" dirty="0"/>
              <a:t>Fax varchar(100),</a:t>
            </a:r>
          </a:p>
          <a:p>
            <a:r>
              <a:rPr lang="en-US" altLang="zh-CN" dirty="0" err="1"/>
              <a:t>cname</a:t>
            </a:r>
            <a:r>
              <a:rPr lang="en-US" altLang="zh-CN" dirty="0"/>
              <a:t> varchar(80),</a:t>
            </a:r>
          </a:p>
          <a:p>
            <a:r>
              <a:rPr lang="en-US" altLang="zh-CN" dirty="0" err="1"/>
              <a:t>ctitle</a:t>
            </a:r>
            <a:r>
              <a:rPr lang="en-US" altLang="zh-CN" dirty="0"/>
              <a:t> varchar(80),</a:t>
            </a:r>
          </a:p>
          <a:p>
            <a:r>
              <a:rPr lang="en-US" altLang="zh-CN" dirty="0"/>
              <a:t>email varchar(50),</a:t>
            </a:r>
          </a:p>
          <a:p>
            <a:r>
              <a:rPr lang="en-US" altLang="zh-CN" dirty="0"/>
              <a:t>note varchar(250)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984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8CED6B4-3B2C-4711-9F33-375B2F1A9342}"/>
              </a:ext>
            </a:extLst>
          </p:cNvPr>
          <p:cNvSpPr txBox="1"/>
          <p:nvPr/>
        </p:nvSpPr>
        <p:spPr>
          <a:xfrm>
            <a:off x="2238471" y="164350"/>
            <a:ext cx="92416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支持对每笔有发票号的订单 增 删 改货品信息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支持对每笔有发票号的订单时间，客户商户名称搜索，以及中英文货品名</a:t>
            </a:r>
            <a:r>
              <a:rPr lang="en-US" altLang="zh-CN" sz="1400" dirty="0">
                <a:latin typeface="Inconsolata" panose="020B0609030003000000" pitchFamily="49" charset="0"/>
              </a:rPr>
              <a:t>+</a:t>
            </a:r>
            <a:r>
              <a:rPr lang="zh-CN" altLang="en-US" sz="1400" dirty="0">
                <a:latin typeface="Inconsolata" panose="020B0609030003000000" pitchFamily="49" charset="0"/>
              </a:rPr>
              <a:t>时间段内搜索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增加货品手 可以 通过左下方表格点击增加，增加</a:t>
            </a:r>
            <a:r>
              <a:rPr lang="en-US" altLang="zh-CN" sz="1400" dirty="0">
                <a:latin typeface="Inconsolata" panose="020B0609030003000000" pitchFamily="49" charset="0"/>
              </a:rPr>
              <a:t>item </a:t>
            </a:r>
            <a:r>
              <a:rPr lang="zh-CN" altLang="en-US" sz="1400" dirty="0">
                <a:latin typeface="Inconsolata" panose="020B0609030003000000" pitchFamily="49" charset="0"/>
              </a:rPr>
              <a:t>后再点击右上角表格</a:t>
            </a:r>
            <a:r>
              <a:rPr lang="en-US" altLang="zh-CN" sz="1400" dirty="0">
                <a:latin typeface="Inconsolata" panose="020B0609030003000000" pitchFamily="49" charset="0"/>
              </a:rPr>
              <a:t>update </a:t>
            </a:r>
            <a:r>
              <a:rPr lang="zh-CN" altLang="en-US" sz="1400" dirty="0">
                <a:latin typeface="Inconsolata" panose="020B0609030003000000" pitchFamily="49" charset="0"/>
              </a:rPr>
              <a:t>其他属性。</a:t>
            </a:r>
            <a:endParaRPr lang="en-US" altLang="zh-CN" sz="1400" dirty="0">
              <a:latin typeface="Inconsolata" panose="020B0609030003000000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DCCD4D-0896-4DA6-9742-34E15FD2CF8B}"/>
              </a:ext>
            </a:extLst>
          </p:cNvPr>
          <p:cNvSpPr txBox="1"/>
          <p:nvPr/>
        </p:nvSpPr>
        <p:spPr>
          <a:xfrm>
            <a:off x="198851" y="56629"/>
            <a:ext cx="1661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Inconsolata" panose="020B0609030003000000" pitchFamily="49" charset="0"/>
              </a:rPr>
              <a:t>编辑发票详情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r>
              <a:rPr lang="zh-CN" altLang="en-US" sz="1400" dirty="0">
                <a:latin typeface="Inconsolata" panose="020B0609030003000000" pitchFamily="49" charset="0"/>
              </a:rPr>
              <a:t>发票号内货品详情</a:t>
            </a:r>
            <a:endParaRPr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6D940A-1BB2-4509-AA05-0350B908F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94" y="1670017"/>
            <a:ext cx="8533312" cy="488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71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3CB7375-E73E-44AC-8C12-BB01395C0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910" y="1515676"/>
            <a:ext cx="7006728" cy="51792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CED6B4-3B2C-4711-9F33-375B2F1A9342}"/>
              </a:ext>
            </a:extLst>
          </p:cNvPr>
          <p:cNvSpPr txBox="1"/>
          <p:nvPr/>
        </p:nvSpPr>
        <p:spPr>
          <a:xfrm>
            <a:off x="1706115" y="56629"/>
            <a:ext cx="924163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Inconsolata" panose="020B0609030003000000" pitchFamily="49" charset="0"/>
              </a:rPr>
              <a:t>1. </a:t>
            </a:r>
            <a:r>
              <a:rPr lang="zh-CN" altLang="en-US" sz="1400" dirty="0">
                <a:latin typeface="Inconsolata" panose="020B0609030003000000" pitchFamily="49" charset="0"/>
              </a:rPr>
              <a:t>左上角选商品   也可以搜中，英文关键词， 需要鼠标点中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r>
              <a:rPr lang="en-US" altLang="zh-CN" sz="1400" dirty="0">
                <a:latin typeface="Inconsolata" panose="020B0609030003000000" pitchFamily="49" charset="0"/>
              </a:rPr>
              <a:t>2. </a:t>
            </a:r>
            <a:r>
              <a:rPr lang="zh-CN" altLang="en-US" sz="1400" dirty="0">
                <a:latin typeface="Inconsolata" panose="020B0609030003000000" pitchFamily="49" charset="0"/>
              </a:rPr>
              <a:t>右上角选商家    也可以搜商家名称或者城市名关键词， 需要鼠标点中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r>
              <a:rPr lang="en-US" altLang="zh-CN" sz="1400" dirty="0">
                <a:latin typeface="Inconsolata" panose="020B0609030003000000" pitchFamily="49" charset="0"/>
              </a:rPr>
              <a:t>3. </a:t>
            </a:r>
            <a:r>
              <a:rPr lang="zh-CN" altLang="en-US" sz="1400" dirty="0">
                <a:latin typeface="Inconsolata" panose="020B0609030003000000" pitchFamily="49" charset="0"/>
              </a:rPr>
              <a:t>左下角输入 </a:t>
            </a:r>
            <a:r>
              <a:rPr lang="en-US" altLang="zh-CN" sz="1400" dirty="0">
                <a:latin typeface="Inconsolata" panose="020B0609030003000000" pitchFamily="49" charset="0"/>
              </a:rPr>
              <a:t>Case Number, </a:t>
            </a:r>
            <a:r>
              <a:rPr lang="zh-CN" altLang="en-US" sz="1400" dirty="0">
                <a:latin typeface="Inconsolata" panose="020B0609030003000000" pitchFamily="49" charset="0"/>
              </a:rPr>
              <a:t>交易日期默认是当天，也可以修改成其他日子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r>
              <a:rPr lang="en-US" altLang="zh-CN" sz="1400" dirty="0">
                <a:latin typeface="Inconsolata" panose="020B0609030003000000" pitchFamily="49" charset="0"/>
              </a:rPr>
              <a:t>4. </a:t>
            </a:r>
            <a:r>
              <a:rPr lang="zh-CN" altLang="en-US" sz="1400" dirty="0">
                <a:latin typeface="Inconsolata" panose="020B0609030003000000" pitchFamily="49" charset="0"/>
              </a:rPr>
              <a:t>点击 “</a:t>
            </a:r>
            <a:r>
              <a:rPr lang="en-US" altLang="zh-CN" sz="1400" dirty="0">
                <a:latin typeface="Inconsolata" panose="020B0609030003000000" pitchFamily="49" charset="0"/>
              </a:rPr>
              <a:t>&gt;</a:t>
            </a:r>
            <a:r>
              <a:rPr lang="zh-CN" altLang="en-US" sz="1400" dirty="0">
                <a:latin typeface="Inconsolata" panose="020B0609030003000000" pitchFamily="49" charset="0"/>
              </a:rPr>
              <a:t>” 按钮完成下单   同时右下角能看到新添加的入库记录； 点选右下角表格点击 “</a:t>
            </a:r>
            <a:r>
              <a:rPr lang="en-US" altLang="zh-CN" sz="1400" dirty="0">
                <a:latin typeface="Inconsolata" panose="020B0609030003000000" pitchFamily="49" charset="0"/>
              </a:rPr>
              <a:t>&lt;</a:t>
            </a:r>
            <a:r>
              <a:rPr lang="zh-CN" altLang="en-US" sz="1400" dirty="0">
                <a:latin typeface="Inconsolata" panose="020B0609030003000000" pitchFamily="49" charset="0"/>
              </a:rPr>
              <a:t>” 为删除一条记录 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r>
              <a:rPr lang="en-US" altLang="zh-CN" sz="1400" dirty="0">
                <a:latin typeface="Inconsolata" panose="020B0609030003000000" pitchFamily="49" charset="0"/>
              </a:rPr>
              <a:t>5. </a:t>
            </a:r>
            <a:r>
              <a:rPr lang="zh-CN" altLang="en-US" sz="1400" dirty="0">
                <a:latin typeface="Inconsolata" panose="020B0609030003000000" pitchFamily="49" charset="0"/>
              </a:rPr>
              <a:t>右下角表格 入库记录支持 中，英文，卖家名，以及按时间搜索；点选可以修改具体数量“</a:t>
            </a:r>
            <a:r>
              <a:rPr lang="en-US" altLang="zh-CN" sz="1400" dirty="0">
                <a:latin typeface="Inconsolata" panose="020B0609030003000000" pitchFamily="49" charset="0"/>
              </a:rPr>
              <a:t>update</a:t>
            </a:r>
            <a:r>
              <a:rPr lang="zh-CN" altLang="en-US" sz="1400" dirty="0">
                <a:latin typeface="Inconsolata" panose="020B0609030003000000" pitchFamily="49" charset="0"/>
              </a:rPr>
              <a:t>”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r>
              <a:rPr lang="en-US" altLang="zh-CN" sz="1400" dirty="0">
                <a:latin typeface="Inconsolata" panose="020B0609030003000000" pitchFamily="49" charset="0"/>
              </a:rPr>
              <a:t>6. </a:t>
            </a:r>
            <a:r>
              <a:rPr lang="zh-CN" altLang="en-US" sz="1400" dirty="0">
                <a:latin typeface="Inconsolata" panose="020B0609030003000000" pitchFamily="49" charset="0"/>
              </a:rPr>
              <a:t>同时支持 批处理删除 “</a:t>
            </a:r>
            <a:r>
              <a:rPr lang="en-US" altLang="zh-CN" sz="1400" dirty="0">
                <a:latin typeface="Inconsolata" panose="020B0609030003000000" pitchFamily="49" charset="0"/>
              </a:rPr>
              <a:t>batch DEL</a:t>
            </a:r>
            <a:r>
              <a:rPr lang="zh-CN" altLang="en-US" sz="1400" dirty="0">
                <a:latin typeface="Inconsolata" panose="020B0609030003000000" pitchFamily="49" charset="0"/>
              </a:rPr>
              <a:t>”，需要输入某个时间段  便于对 若干年前的入库信息大规模删除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282690-A806-45B6-8E39-C02B9FC17B87}"/>
              </a:ext>
            </a:extLst>
          </p:cNvPr>
          <p:cNvSpPr txBox="1"/>
          <p:nvPr/>
        </p:nvSpPr>
        <p:spPr>
          <a:xfrm>
            <a:off x="198851" y="56629"/>
            <a:ext cx="14483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Inconsolata" panose="020B0609030003000000" pitchFamily="49" charset="0"/>
              </a:rPr>
              <a:t>货品入库过程：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46000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DCED8A7-E31C-435B-AE42-622DC251982C}"/>
              </a:ext>
            </a:extLst>
          </p:cNvPr>
          <p:cNvSpPr txBox="1"/>
          <p:nvPr/>
        </p:nvSpPr>
        <p:spPr>
          <a:xfrm>
            <a:off x="1417864" y="184831"/>
            <a:ext cx="1005023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手动修改基准库存： 鼠标点选表格然后 可以选择修改 </a:t>
            </a:r>
            <a:r>
              <a:rPr lang="en-US" altLang="zh-CN" sz="1400" dirty="0">
                <a:latin typeface="Inconsolata" panose="020B0609030003000000" pitchFamily="49" charset="0"/>
              </a:rPr>
              <a:t>base num </a:t>
            </a:r>
            <a:r>
              <a:rPr lang="zh-CN" altLang="en-US" sz="1400" dirty="0">
                <a:latin typeface="Inconsolata" panose="020B0609030003000000" pitchFamily="49" charset="0"/>
              </a:rPr>
              <a:t>的值 此处单位是  批发单位（</a:t>
            </a:r>
            <a:r>
              <a:rPr lang="en-US" altLang="zh-CN" sz="1400" dirty="0" err="1">
                <a:latin typeface="Inconsolata" panose="020B0609030003000000" pitchFamily="49" charset="0"/>
              </a:rPr>
              <a:t>caseunit</a:t>
            </a:r>
            <a:r>
              <a:rPr lang="zh-CN" altLang="en-US" sz="1400" dirty="0">
                <a:latin typeface="Inconsolata" panose="020B0609030003000000" pitchFamily="49" charset="0"/>
              </a:rPr>
              <a:t>）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自动生成基准库存： 表格正下方的 </a:t>
            </a:r>
            <a:r>
              <a:rPr lang="en-US" altLang="zh-CN" sz="1400" dirty="0">
                <a:latin typeface="Inconsolata" panose="020B0609030003000000" pitchFamily="49" charset="0"/>
              </a:rPr>
              <a:t>Start </a:t>
            </a:r>
            <a:r>
              <a:rPr lang="zh-CN" altLang="en-US" sz="1400" dirty="0">
                <a:latin typeface="Inconsolata" panose="020B0609030003000000" pitchFamily="49" charset="0"/>
              </a:rPr>
              <a:t>和  </a:t>
            </a:r>
            <a:r>
              <a:rPr lang="en-US" altLang="zh-CN" sz="1400" dirty="0">
                <a:latin typeface="Inconsolata" panose="020B0609030003000000" pitchFamily="49" charset="0"/>
              </a:rPr>
              <a:t>to  </a:t>
            </a:r>
            <a:r>
              <a:rPr lang="zh-CN" altLang="en-US" sz="1400" dirty="0">
                <a:latin typeface="Inconsolata" panose="020B0609030003000000" pitchFamily="49" charset="0"/>
              </a:rPr>
              <a:t>输入日期 （大于 </a:t>
            </a:r>
            <a:r>
              <a:rPr lang="en-US" altLang="zh-CN" sz="1400" dirty="0">
                <a:latin typeface="Inconsolata" panose="020B0609030003000000" pitchFamily="49" charset="0"/>
              </a:rPr>
              <a:t>start  </a:t>
            </a:r>
            <a:r>
              <a:rPr lang="zh-CN" altLang="en-US" sz="1400" dirty="0">
                <a:latin typeface="Inconsolata" panose="020B0609030003000000" pitchFamily="49" charset="0"/>
              </a:rPr>
              <a:t>小于  </a:t>
            </a:r>
            <a:r>
              <a:rPr lang="en-US" altLang="zh-CN" sz="1400" dirty="0">
                <a:latin typeface="Inconsolata" panose="020B0609030003000000" pitchFamily="49" charset="0"/>
              </a:rPr>
              <a:t>to  </a:t>
            </a:r>
            <a:r>
              <a:rPr lang="zh-CN" altLang="en-US" sz="1400" dirty="0">
                <a:latin typeface="Inconsolata" panose="020B0609030003000000" pitchFamily="49" charset="0"/>
              </a:rPr>
              <a:t>不包含 输入的两个日期当日）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计算库存：表格右方的 </a:t>
            </a:r>
            <a:r>
              <a:rPr lang="en-US" altLang="zh-CN" sz="1400" dirty="0">
                <a:latin typeface="Inconsolata" panose="020B0609030003000000" pitchFamily="49" charset="0"/>
              </a:rPr>
              <a:t>Start </a:t>
            </a:r>
            <a:r>
              <a:rPr lang="zh-CN" altLang="en-US" sz="1400" dirty="0">
                <a:latin typeface="Inconsolata" panose="020B0609030003000000" pitchFamily="49" charset="0"/>
              </a:rPr>
              <a:t>和  </a:t>
            </a:r>
            <a:r>
              <a:rPr lang="en-US" altLang="zh-CN" sz="1400" dirty="0">
                <a:latin typeface="Inconsolata" panose="020B0609030003000000" pitchFamily="49" charset="0"/>
              </a:rPr>
              <a:t>to  </a:t>
            </a:r>
            <a:r>
              <a:rPr lang="zh-CN" altLang="en-US" sz="1400" dirty="0">
                <a:latin typeface="Inconsolata" panose="020B0609030003000000" pitchFamily="49" charset="0"/>
              </a:rPr>
              <a:t>输入日期， 点击 </a:t>
            </a:r>
            <a:r>
              <a:rPr lang="en-US" altLang="zh-CN" sz="1400" dirty="0">
                <a:latin typeface="Inconsolata" panose="020B0609030003000000" pitchFamily="49" charset="0"/>
              </a:rPr>
              <a:t>calculate</a:t>
            </a:r>
            <a:r>
              <a:rPr lang="zh-CN" altLang="en-US" sz="1400" dirty="0">
                <a:latin typeface="Inconsolata" panose="020B0609030003000000" pitchFamily="49" charset="0"/>
              </a:rPr>
              <a:t>。 会根据基准库存 以及以往已生成带发票号的正式订单 </a:t>
            </a:r>
            <a:r>
              <a:rPr lang="en-US" altLang="zh-CN" sz="1400" dirty="0">
                <a:latin typeface="Inconsolata" panose="020B0609030003000000" pitchFamily="49" charset="0"/>
              </a:rPr>
              <a:t>order </a:t>
            </a:r>
            <a:r>
              <a:rPr lang="zh-CN" altLang="en-US" sz="1400" dirty="0">
                <a:latin typeface="Inconsolata" panose="020B0609030003000000" pitchFamily="49" charset="0"/>
              </a:rPr>
              <a:t>自动换算零售单位和 批发单位 得出当前库存。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当前库存 和 基准库存  可以通过 点击 </a:t>
            </a:r>
            <a:r>
              <a:rPr lang="en-US" altLang="zh-CN" sz="1400" dirty="0">
                <a:latin typeface="Inconsolata" panose="020B0609030003000000" pitchFamily="49" charset="0"/>
              </a:rPr>
              <a:t>Display </a:t>
            </a:r>
            <a:r>
              <a:rPr lang="zh-CN" altLang="en-US" sz="1400" dirty="0">
                <a:latin typeface="Inconsolata" panose="020B0609030003000000" pitchFamily="49" charset="0"/>
              </a:rPr>
              <a:t>和 </a:t>
            </a:r>
            <a:r>
              <a:rPr lang="en-US" altLang="zh-CN" sz="1400" dirty="0">
                <a:latin typeface="Inconsolata" panose="020B0609030003000000" pitchFamily="49" charset="0"/>
              </a:rPr>
              <a:t>Load </a:t>
            </a:r>
            <a:r>
              <a:rPr lang="zh-CN" altLang="en-US" sz="1400" dirty="0">
                <a:latin typeface="Inconsolata" panose="020B0609030003000000" pitchFamily="49" charset="0"/>
              </a:rPr>
              <a:t>来回切换。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4EDA87A-F6D2-468E-87A4-24770E462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146" y="1454149"/>
            <a:ext cx="7284714" cy="510449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2B1B4BF-6C22-4157-A24E-EEDD577A51FC}"/>
              </a:ext>
            </a:extLst>
          </p:cNvPr>
          <p:cNvSpPr txBox="1"/>
          <p:nvPr/>
        </p:nvSpPr>
        <p:spPr>
          <a:xfrm>
            <a:off x="84818" y="77109"/>
            <a:ext cx="1278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Inconsolata" panose="020B0609030003000000" pitchFamily="49" charset="0"/>
              </a:rPr>
              <a:t>库存管理：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8237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DCED8A7-E31C-435B-AE42-622DC251982C}"/>
              </a:ext>
            </a:extLst>
          </p:cNvPr>
          <p:cNvSpPr txBox="1"/>
          <p:nvPr/>
        </p:nvSpPr>
        <p:spPr>
          <a:xfrm>
            <a:off x="1417864" y="184831"/>
            <a:ext cx="10050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查看客户商家 某段时间交易小计， 需要输入查询时间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点击</a:t>
            </a:r>
            <a:r>
              <a:rPr lang="en-US" altLang="zh-CN" sz="1400" dirty="0">
                <a:latin typeface="Inconsolata" panose="020B0609030003000000" pitchFamily="49" charset="0"/>
              </a:rPr>
              <a:t>print Time </a:t>
            </a:r>
            <a:r>
              <a:rPr lang="zh-CN" altLang="en-US" sz="1400" dirty="0">
                <a:latin typeface="Inconsolata" panose="020B0609030003000000" pitchFamily="49" charset="0"/>
              </a:rPr>
              <a:t>后会生成个 </a:t>
            </a:r>
            <a:r>
              <a:rPr lang="en-US" altLang="zh-CN" sz="1400" dirty="0">
                <a:latin typeface="Inconsolata" panose="020B0609030003000000" pitchFamily="49" charset="0"/>
              </a:rPr>
              <a:t>doc </a:t>
            </a:r>
            <a:r>
              <a:rPr lang="zh-CN" altLang="en-US" sz="1400" dirty="0">
                <a:latin typeface="Inconsolata" panose="020B0609030003000000" pitchFamily="49" charset="0"/>
              </a:rPr>
              <a:t>文件的报告</a:t>
            </a:r>
            <a:r>
              <a:rPr lang="en-US" altLang="zh-CN" sz="1400" dirty="0">
                <a:latin typeface="Inconsolata" panose="020B0609030003000000" pitchFamily="49" charset="0"/>
              </a:rPr>
              <a:t>  </a:t>
            </a:r>
            <a:endParaRPr lang="zh-CN" altLang="en-US" sz="1400" dirty="0">
              <a:latin typeface="Inconsolata" panose="020B0609030003000000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B1B4BF-6C22-4157-A24E-EEDD577A51FC}"/>
              </a:ext>
            </a:extLst>
          </p:cNvPr>
          <p:cNvSpPr txBox="1"/>
          <p:nvPr/>
        </p:nvSpPr>
        <p:spPr>
          <a:xfrm>
            <a:off x="84818" y="77109"/>
            <a:ext cx="1278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Inconsolata" panose="020B0609030003000000" pitchFamily="49" charset="0"/>
              </a:rPr>
              <a:t>售卖记录：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78E84F-54A7-47E3-B58A-B004336E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2603500"/>
            <a:ext cx="6262719" cy="3778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D2922E-2688-466C-B980-5633FA5C4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109" y="1003054"/>
            <a:ext cx="5240337" cy="211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84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62B1B4BF-6C22-4157-A24E-EEDD577A51FC}"/>
              </a:ext>
            </a:extLst>
          </p:cNvPr>
          <p:cNvSpPr txBox="1"/>
          <p:nvPr/>
        </p:nvSpPr>
        <p:spPr>
          <a:xfrm>
            <a:off x="265440" y="0"/>
            <a:ext cx="2658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Inconsolata" panose="020B0609030003000000" pitchFamily="49" charset="0"/>
              </a:rPr>
              <a:t>Statement.java</a:t>
            </a:r>
            <a:r>
              <a:rPr lang="zh-CN" altLang="en-US" sz="1800" dirty="0">
                <a:latin typeface="Inconsolata" panose="020B0609030003000000" pitchFamily="49" charset="0"/>
              </a:rPr>
              <a:t>：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6705A5-CF9E-48D8-9990-BD31D5AD6412}"/>
              </a:ext>
            </a:extLst>
          </p:cNvPr>
          <p:cNvSpPr txBox="1"/>
          <p:nvPr/>
        </p:nvSpPr>
        <p:spPr>
          <a:xfrm>
            <a:off x="667743" y="741131"/>
            <a:ext cx="4802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Inconsolata" panose="020B0609030003000000" pitchFamily="49" charset="0"/>
              </a:rPr>
              <a:t>大约 </a:t>
            </a:r>
            <a:r>
              <a:rPr lang="en-US" altLang="zh-CN" dirty="0">
                <a:latin typeface="Inconsolata" panose="020B0609030003000000" pitchFamily="49" charset="0"/>
              </a:rPr>
              <a:t>450</a:t>
            </a:r>
            <a:r>
              <a:rPr lang="zh-CN" altLang="en-US" dirty="0">
                <a:latin typeface="Inconsolata" panose="020B0609030003000000" pitchFamily="49" charset="0"/>
              </a:rPr>
              <a:t>行 处修改  生成文件保存地址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4AAF41-B1BA-4F61-9A38-FC0880A5EEDB}"/>
              </a:ext>
            </a:extLst>
          </p:cNvPr>
          <p:cNvSpPr txBox="1"/>
          <p:nvPr/>
        </p:nvSpPr>
        <p:spPr>
          <a:xfrm>
            <a:off x="265440" y="1482262"/>
            <a:ext cx="2658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Inconsolata" panose="020B0609030003000000" pitchFamily="49" charset="0"/>
              </a:rPr>
              <a:t>GenOrder.java</a:t>
            </a:r>
            <a:r>
              <a:rPr lang="zh-CN" altLang="en-US" sz="1800" dirty="0">
                <a:latin typeface="Inconsolata" panose="020B0609030003000000" pitchFamily="49" charset="0"/>
              </a:rPr>
              <a:t>： 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2A7DE5-925F-4AC9-8356-A8AE6B53262E}"/>
              </a:ext>
            </a:extLst>
          </p:cNvPr>
          <p:cNvSpPr txBox="1"/>
          <p:nvPr/>
        </p:nvSpPr>
        <p:spPr>
          <a:xfrm>
            <a:off x="728285" y="2131060"/>
            <a:ext cx="4114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Inconsolata" panose="020B0609030003000000" pitchFamily="49" charset="0"/>
              </a:rPr>
              <a:t>大约 </a:t>
            </a:r>
            <a:r>
              <a:rPr lang="en-US" altLang="zh-CN" dirty="0">
                <a:latin typeface="Inconsolata" panose="020B0609030003000000" pitchFamily="49" charset="0"/>
              </a:rPr>
              <a:t>500</a:t>
            </a:r>
            <a:r>
              <a:rPr lang="zh-CN" altLang="en-US" dirty="0">
                <a:latin typeface="Inconsolata" panose="020B0609030003000000" pitchFamily="49" charset="0"/>
              </a:rPr>
              <a:t>行 处修改 生成文件保存地址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EB7968-FA1D-4573-900F-E3A2AD2EE2FA}"/>
              </a:ext>
            </a:extLst>
          </p:cNvPr>
          <p:cNvSpPr txBox="1"/>
          <p:nvPr/>
        </p:nvSpPr>
        <p:spPr>
          <a:xfrm>
            <a:off x="204898" y="2779858"/>
            <a:ext cx="2658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Inconsolata" panose="020B0609030003000000" pitchFamily="49" charset="0"/>
              </a:rPr>
              <a:t>Detail_doc.java</a:t>
            </a:r>
            <a:r>
              <a:rPr lang="zh-CN" altLang="en-US" sz="1800" dirty="0">
                <a:latin typeface="Inconsolata" panose="020B0609030003000000" pitchFamily="49" charset="0"/>
              </a:rPr>
              <a:t>： 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F572D5-023A-4C5B-A2E6-60BF7ACC3C3F}"/>
              </a:ext>
            </a:extLst>
          </p:cNvPr>
          <p:cNvSpPr txBox="1"/>
          <p:nvPr/>
        </p:nvSpPr>
        <p:spPr>
          <a:xfrm>
            <a:off x="667743" y="3428656"/>
            <a:ext cx="4114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Inconsolata" panose="020B0609030003000000" pitchFamily="49" charset="0"/>
              </a:rPr>
              <a:t>大约 </a:t>
            </a:r>
            <a:r>
              <a:rPr lang="en-US" altLang="zh-CN" dirty="0">
                <a:latin typeface="Inconsolata" panose="020B0609030003000000" pitchFamily="49" charset="0"/>
              </a:rPr>
              <a:t>284</a:t>
            </a:r>
            <a:r>
              <a:rPr lang="zh-CN" altLang="en-US" dirty="0">
                <a:latin typeface="Inconsolata" panose="020B0609030003000000" pitchFamily="49" charset="0"/>
              </a:rPr>
              <a:t>行 处修改 生成文件保存地址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820843-B952-42A1-9897-9CF4EF3249E0}"/>
              </a:ext>
            </a:extLst>
          </p:cNvPr>
          <p:cNvSpPr txBox="1"/>
          <p:nvPr/>
        </p:nvSpPr>
        <p:spPr>
          <a:xfrm>
            <a:off x="204898" y="4077454"/>
            <a:ext cx="2658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Inconsolata" panose="020B0609030003000000" pitchFamily="49" charset="0"/>
              </a:rPr>
              <a:t>Sql_con.java</a:t>
            </a:r>
            <a:r>
              <a:rPr lang="zh-CN" altLang="en-US" sz="1800" dirty="0">
                <a:latin typeface="Inconsolata" panose="020B0609030003000000" pitchFamily="49" charset="0"/>
              </a:rPr>
              <a:t>： 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0DB8800-3B70-42B0-9555-23E65D23D2ED}"/>
              </a:ext>
            </a:extLst>
          </p:cNvPr>
          <p:cNvSpPr txBox="1"/>
          <p:nvPr/>
        </p:nvSpPr>
        <p:spPr>
          <a:xfrm>
            <a:off x="805956" y="4618628"/>
            <a:ext cx="4114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Inconsolata" panose="020B0609030003000000" pitchFamily="49" charset="0"/>
              </a:rPr>
              <a:t>修改时区信息 第</a:t>
            </a:r>
            <a:r>
              <a:rPr lang="en-US" altLang="zh-CN" dirty="0">
                <a:latin typeface="Inconsolata" panose="020B0609030003000000" pitchFamily="49" charset="0"/>
              </a:rPr>
              <a:t>9</a:t>
            </a:r>
            <a:r>
              <a:rPr lang="zh-CN" altLang="en-US" dirty="0">
                <a:latin typeface="Inconsolata" panose="020B0609030003000000" pitchFamily="49" charset="0"/>
              </a:rPr>
              <a:t>行：</a:t>
            </a:r>
            <a:endParaRPr lang="en-US" altLang="zh-CN" dirty="0">
              <a:latin typeface="Inconsolata" panose="020B0609030003000000" pitchFamily="49" charset="0"/>
            </a:endParaRPr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1FF831-39C4-4856-B839-DFBF78449AD5}"/>
              </a:ext>
            </a:extLst>
          </p:cNvPr>
          <p:cNvSpPr txBox="1"/>
          <p:nvPr/>
        </p:nvSpPr>
        <p:spPr>
          <a:xfrm>
            <a:off x="805956" y="5003349"/>
            <a:ext cx="109751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D9E8F7"/>
                </a:solidFill>
                <a:latin typeface="Inconsolata" panose="020B0609030003000000" pitchFamily="49" charset="0"/>
              </a:rPr>
              <a:t> </a:t>
            </a:r>
            <a:r>
              <a:rPr lang="en-US" altLang="zh-CN" sz="1100" dirty="0">
                <a:solidFill>
                  <a:srgbClr val="CC6C1D"/>
                </a:solidFill>
                <a:latin typeface="Inconsolata" panose="020B0609030003000000" pitchFamily="49" charset="0"/>
              </a:rPr>
              <a:t>static</a:t>
            </a:r>
            <a:r>
              <a:rPr lang="en-US" altLang="zh-CN" sz="1100" dirty="0">
                <a:solidFill>
                  <a:srgbClr val="D9E8F7"/>
                </a:solidFill>
                <a:latin typeface="Inconsolata" panose="020B0609030003000000" pitchFamily="49" charset="0"/>
              </a:rPr>
              <a:t> </a:t>
            </a:r>
            <a:r>
              <a:rPr lang="en-US" altLang="zh-CN" sz="1100" dirty="0">
                <a:solidFill>
                  <a:srgbClr val="CC6C1D"/>
                </a:solidFill>
                <a:latin typeface="Inconsolata" panose="020B0609030003000000" pitchFamily="49" charset="0"/>
              </a:rPr>
              <a:t>final</a:t>
            </a:r>
            <a:r>
              <a:rPr lang="en-US" altLang="zh-CN" sz="1100" dirty="0">
                <a:solidFill>
                  <a:srgbClr val="D9E8F7"/>
                </a:solidFill>
                <a:latin typeface="Inconsolata" panose="020B0609030003000000" pitchFamily="49" charset="0"/>
              </a:rPr>
              <a:t> </a:t>
            </a:r>
            <a:r>
              <a:rPr lang="en-US" altLang="zh-CN" sz="1100" dirty="0">
                <a:solidFill>
                  <a:srgbClr val="1290C3"/>
                </a:solidFill>
                <a:latin typeface="Inconsolata" panose="020B0609030003000000" pitchFamily="49" charset="0"/>
              </a:rPr>
              <a:t>String</a:t>
            </a:r>
            <a:r>
              <a:rPr lang="en-US" altLang="zh-CN" sz="1100" dirty="0">
                <a:solidFill>
                  <a:srgbClr val="D9E8F7"/>
                </a:solidFill>
                <a:latin typeface="Inconsolata" panose="020B0609030003000000" pitchFamily="49" charset="0"/>
              </a:rPr>
              <a:t> </a:t>
            </a:r>
            <a:r>
              <a:rPr lang="en-US" altLang="zh-CN" sz="1100" b="1" i="1" dirty="0">
                <a:solidFill>
                  <a:srgbClr val="8DDAF8"/>
                </a:solidFill>
                <a:latin typeface="Inconsolata" panose="020B0609030003000000" pitchFamily="49" charset="0"/>
              </a:rPr>
              <a:t>DB_URL</a:t>
            </a:r>
            <a:r>
              <a:rPr lang="en-US" altLang="zh-CN" sz="1100" b="1" i="1" dirty="0">
                <a:solidFill>
                  <a:srgbClr val="D9E8F7"/>
                </a:solidFill>
                <a:latin typeface="Inconsolata" panose="020B0609030003000000" pitchFamily="49" charset="0"/>
              </a:rPr>
              <a:t> </a:t>
            </a:r>
            <a:r>
              <a:rPr lang="en-US" altLang="zh-CN" sz="1100" b="1" i="1" dirty="0">
                <a:solidFill>
                  <a:srgbClr val="E6E6FA"/>
                </a:solidFill>
                <a:latin typeface="Inconsolata" panose="020B0609030003000000" pitchFamily="49" charset="0"/>
              </a:rPr>
              <a:t>=</a:t>
            </a:r>
            <a:r>
              <a:rPr lang="en-US" altLang="zh-CN" sz="1100" b="1" i="1" dirty="0">
                <a:solidFill>
                  <a:srgbClr val="D9E8F7"/>
                </a:solidFill>
                <a:latin typeface="Inconsolata" panose="020B0609030003000000" pitchFamily="49" charset="0"/>
              </a:rPr>
              <a:t> </a:t>
            </a:r>
            <a:r>
              <a:rPr lang="en-US" altLang="zh-CN" sz="1100" b="1" i="1" dirty="0">
                <a:solidFill>
                  <a:srgbClr val="17C6A3"/>
                </a:solidFill>
                <a:latin typeface="Inconsolata" panose="020B0609030003000000" pitchFamily="49" charset="0"/>
              </a:rPr>
              <a:t>"</a:t>
            </a:r>
            <a:r>
              <a:rPr lang="en-US" altLang="zh-CN" sz="1100" b="1" i="1" dirty="0" err="1">
                <a:solidFill>
                  <a:srgbClr val="17C6A3"/>
                </a:solidFill>
                <a:latin typeface="Inconsolata" panose="020B0609030003000000" pitchFamily="49" charset="0"/>
              </a:rPr>
              <a:t>jdbc:mysql</a:t>
            </a:r>
            <a:r>
              <a:rPr lang="en-US" altLang="zh-CN" sz="1100" b="1" i="1" dirty="0">
                <a:solidFill>
                  <a:srgbClr val="17C6A3"/>
                </a:solidFill>
                <a:latin typeface="Inconsolata" panose="020B0609030003000000" pitchFamily="49" charset="0"/>
              </a:rPr>
              <a:t>://localhost:3306/</a:t>
            </a:r>
            <a:r>
              <a:rPr lang="en-US" altLang="zh-CN" sz="1100" b="1" i="1" dirty="0" err="1">
                <a:solidFill>
                  <a:srgbClr val="17C6A3"/>
                </a:solidFill>
                <a:latin typeface="Inconsolata" panose="020B0609030003000000" pitchFamily="49" charset="0"/>
              </a:rPr>
              <a:t>RUNOOB?characterEcoding</a:t>
            </a:r>
            <a:r>
              <a:rPr lang="en-US" altLang="zh-CN" sz="1100" b="1" i="1" dirty="0">
                <a:solidFill>
                  <a:srgbClr val="17C6A3"/>
                </a:solidFill>
                <a:latin typeface="Inconsolata" panose="020B0609030003000000" pitchFamily="49" charset="0"/>
              </a:rPr>
              <a:t>=utf-8&amp;useSSL=</a:t>
            </a:r>
            <a:r>
              <a:rPr lang="en-US" altLang="zh-CN" sz="1100" b="1" i="1" dirty="0" err="1">
                <a:solidFill>
                  <a:srgbClr val="17C6A3"/>
                </a:solidFill>
                <a:latin typeface="Inconsolata" panose="020B0609030003000000" pitchFamily="49" charset="0"/>
              </a:rPr>
              <a:t>false&amp;serverTimezone</a:t>
            </a:r>
            <a:r>
              <a:rPr lang="en-US" altLang="zh-CN" sz="1100" b="1" i="1" dirty="0">
                <a:solidFill>
                  <a:srgbClr val="17C6A3"/>
                </a:solidFill>
                <a:latin typeface="Inconsolata" panose="020B0609030003000000" pitchFamily="49" charset="0"/>
              </a:rPr>
              <a:t>=America/</a:t>
            </a:r>
            <a:r>
              <a:rPr lang="en-US" altLang="zh-CN" sz="1100" b="1" i="1" dirty="0" err="1">
                <a:solidFill>
                  <a:srgbClr val="17C6A3"/>
                </a:solidFill>
                <a:latin typeface="Inconsolata" panose="020B0609030003000000" pitchFamily="49" charset="0"/>
              </a:rPr>
              <a:t>Los_Angeles</a:t>
            </a:r>
            <a:r>
              <a:rPr lang="en-US" altLang="zh-CN" sz="1100" b="1" i="1" dirty="0">
                <a:solidFill>
                  <a:srgbClr val="17C6A3"/>
                </a:solidFill>
                <a:latin typeface="Inconsolata" panose="020B0609030003000000" pitchFamily="49" charset="0"/>
              </a:rPr>
              <a:t>"</a:t>
            </a:r>
            <a:r>
              <a:rPr lang="en-US" altLang="zh-CN" sz="1100" b="1" i="1" dirty="0">
                <a:solidFill>
                  <a:srgbClr val="E6E6FA"/>
                </a:solidFill>
                <a:latin typeface="Inconsolata" panose="020B0609030003000000" pitchFamily="49" charset="0"/>
              </a:rPr>
              <a:t>;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2443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D4E91A-8337-40EB-9C9D-2A0385A0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2" y="369332"/>
            <a:ext cx="2910018" cy="457678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FF5EBC2-5E7E-46F5-B8C6-BE5945B95C74}"/>
              </a:ext>
            </a:extLst>
          </p:cNvPr>
          <p:cNvSpPr txBox="1"/>
          <p:nvPr/>
        </p:nvSpPr>
        <p:spPr>
          <a:xfrm>
            <a:off x="3499320" y="431313"/>
            <a:ext cx="47077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>
              <a:solidFill>
                <a:schemeClr val="accent1"/>
              </a:solidFill>
            </a:endParaRPr>
          </a:p>
          <a:p>
            <a:r>
              <a:rPr lang="zh-CN" altLang="en-US" dirty="0">
                <a:solidFill>
                  <a:schemeClr val="accent1"/>
                </a:solidFill>
              </a:rPr>
              <a:t>总共</a:t>
            </a:r>
            <a:r>
              <a:rPr lang="en-US" altLang="zh-CN" dirty="0">
                <a:solidFill>
                  <a:schemeClr val="accent1"/>
                </a:solidFill>
              </a:rPr>
              <a:t>12 </a:t>
            </a:r>
            <a:r>
              <a:rPr lang="zh-CN" altLang="en-US" dirty="0">
                <a:solidFill>
                  <a:schemeClr val="accent1"/>
                </a:solidFill>
              </a:rPr>
              <a:t>个表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en-US" altLang="zh-CN" dirty="0" err="1">
                <a:solidFill>
                  <a:schemeClr val="accent1"/>
                </a:solidFill>
              </a:rPr>
              <a:t>Calcu</a:t>
            </a:r>
            <a:r>
              <a:rPr lang="en-US" altLang="zh-CN" dirty="0">
                <a:solidFill>
                  <a:schemeClr val="accent1"/>
                </a:solidFill>
              </a:rPr>
              <a:t> </a:t>
            </a:r>
            <a:r>
              <a:rPr lang="zh-CN" altLang="en-US" dirty="0">
                <a:solidFill>
                  <a:schemeClr val="accent1"/>
                </a:solidFill>
              </a:rPr>
              <a:t>和 </a:t>
            </a:r>
            <a:r>
              <a:rPr lang="en-US" altLang="zh-CN" dirty="0">
                <a:solidFill>
                  <a:schemeClr val="accent1"/>
                </a:solidFill>
              </a:rPr>
              <a:t>calcu2 </a:t>
            </a:r>
            <a:r>
              <a:rPr lang="zh-CN" altLang="en-US" dirty="0">
                <a:solidFill>
                  <a:schemeClr val="accent1"/>
                </a:solidFill>
              </a:rPr>
              <a:t>是统计库存时的</a:t>
            </a:r>
            <a:r>
              <a:rPr lang="en-US" altLang="zh-CN" dirty="0">
                <a:solidFill>
                  <a:schemeClr val="accent1"/>
                </a:solidFill>
              </a:rPr>
              <a:t>view</a:t>
            </a:r>
          </a:p>
          <a:p>
            <a:r>
              <a:rPr lang="en-US" altLang="zh-CN" dirty="0">
                <a:solidFill>
                  <a:schemeClr val="accent1"/>
                </a:solidFill>
              </a:rPr>
              <a:t>Test </a:t>
            </a:r>
            <a:r>
              <a:rPr lang="zh-CN" altLang="en-US" dirty="0">
                <a:solidFill>
                  <a:schemeClr val="accent1"/>
                </a:solidFill>
              </a:rPr>
              <a:t>和 </a:t>
            </a:r>
            <a:r>
              <a:rPr lang="en-US" altLang="zh-CN" dirty="0">
                <a:solidFill>
                  <a:schemeClr val="accent1"/>
                </a:solidFill>
              </a:rPr>
              <a:t>websites </a:t>
            </a:r>
            <a:r>
              <a:rPr lang="zh-CN" altLang="en-US" dirty="0">
                <a:solidFill>
                  <a:schemeClr val="accent1"/>
                </a:solidFill>
              </a:rPr>
              <a:t>也不是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zh-CN" altLang="en-US" dirty="0">
                <a:solidFill>
                  <a:schemeClr val="accent1"/>
                </a:solidFill>
              </a:rPr>
              <a:t>表的初始化：</a:t>
            </a:r>
            <a:r>
              <a:rPr lang="en-US" altLang="zh-CN" dirty="0">
                <a:solidFill>
                  <a:schemeClr val="accent1"/>
                </a:solidFill>
              </a:rPr>
              <a:t>hi&gt;</a:t>
            </a:r>
            <a:r>
              <a:rPr lang="en-US" altLang="zh-CN" dirty="0" err="1">
                <a:solidFill>
                  <a:schemeClr val="accent1"/>
                </a:solidFill>
              </a:rPr>
              <a:t>src</a:t>
            </a:r>
            <a:r>
              <a:rPr lang="en-US" altLang="zh-CN" dirty="0">
                <a:solidFill>
                  <a:schemeClr val="accent1"/>
                </a:solidFill>
              </a:rPr>
              <a:t>&gt;</a:t>
            </a:r>
            <a:r>
              <a:rPr lang="en-US" altLang="zh-CN" dirty="0" err="1">
                <a:solidFill>
                  <a:schemeClr val="accent1"/>
                </a:solidFill>
              </a:rPr>
              <a:t>web_design</a:t>
            </a:r>
            <a:r>
              <a:rPr lang="en-US" altLang="zh-CN" dirty="0">
                <a:solidFill>
                  <a:schemeClr val="accent1"/>
                </a:solidFill>
              </a:rPr>
              <a:t>&gt;create_user_table.java</a:t>
            </a:r>
          </a:p>
          <a:p>
            <a:r>
              <a:rPr lang="en-US" altLang="zh-CN" dirty="0">
                <a:solidFill>
                  <a:schemeClr val="accent1"/>
                </a:solidFill>
              </a:rPr>
              <a:t>8</a:t>
            </a:r>
            <a:r>
              <a:rPr lang="zh-CN" altLang="en-US" dirty="0">
                <a:solidFill>
                  <a:schemeClr val="accent1"/>
                </a:solidFill>
              </a:rPr>
              <a:t>个表手动建立</a:t>
            </a:r>
            <a:endParaRPr lang="en-US" altLang="zh-CN" dirty="0">
              <a:solidFill>
                <a:schemeClr val="accent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B722F6-80AF-4049-9E6F-5D65F28777E6}"/>
              </a:ext>
            </a:extLst>
          </p:cNvPr>
          <p:cNvSpPr txBox="1"/>
          <p:nvPr/>
        </p:nvSpPr>
        <p:spPr>
          <a:xfrm>
            <a:off x="4036518" y="2286000"/>
            <a:ext cx="280645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en-US" altLang="zh-CN" sz="1800" dirty="0" err="1">
                <a:solidFill>
                  <a:srgbClr val="808080"/>
                </a:solidFill>
                <a:latin typeface="Inconsolata" panose="020B0609030003000000" pitchFamily="49" charset="0"/>
              </a:rPr>
              <a:t>InvoiceList</a:t>
            </a:r>
            <a:endParaRPr lang="en-US" altLang="zh-CN" dirty="0"/>
          </a:p>
          <a:p>
            <a:r>
              <a:rPr lang="en-US" altLang="zh-CN" sz="1800" dirty="0" err="1">
                <a:solidFill>
                  <a:srgbClr val="17C6A3"/>
                </a:solidFill>
                <a:latin typeface="Inconsolata" panose="020B0609030003000000" pitchFamily="49" charset="0"/>
              </a:rPr>
              <a:t>BuyList</a:t>
            </a:r>
            <a:endParaRPr lang="en-US" altLang="zh-CN" sz="1800" dirty="0">
              <a:solidFill>
                <a:srgbClr val="17C6A3"/>
              </a:solidFill>
              <a:latin typeface="Inconsolata" panose="020B0609030003000000" pitchFamily="49" charset="0"/>
            </a:endParaRPr>
          </a:p>
          <a:p>
            <a:r>
              <a:rPr lang="en-US" altLang="zh-CN" sz="1800" u="sng" dirty="0" err="1">
                <a:solidFill>
                  <a:srgbClr val="808080"/>
                </a:solidFill>
                <a:latin typeface="Inconsolata" panose="020B0609030003000000" pitchFamily="49" charset="0"/>
              </a:rPr>
              <a:t>Storelist</a:t>
            </a:r>
            <a:endParaRPr lang="en-US" altLang="zh-CN" u="sng" dirty="0">
              <a:solidFill>
                <a:srgbClr val="17C6A3"/>
              </a:solidFill>
              <a:latin typeface="Inconsolata" panose="020B0609030003000000" pitchFamily="49" charset="0"/>
            </a:endParaRPr>
          </a:p>
          <a:p>
            <a:r>
              <a:rPr lang="en-US" altLang="zh-CN" sz="1800" dirty="0" err="1">
                <a:solidFill>
                  <a:srgbClr val="808080"/>
                </a:solidFill>
                <a:latin typeface="Inconsolata" panose="020B0609030003000000" pitchFamily="49" charset="0"/>
              </a:rPr>
              <a:t>revorderList</a:t>
            </a:r>
            <a:endParaRPr lang="en-US" altLang="zh-CN" dirty="0"/>
          </a:p>
          <a:p>
            <a:r>
              <a:rPr lang="en-US" altLang="zh-CN" dirty="0">
                <a:solidFill>
                  <a:srgbClr val="808080"/>
                </a:solidFill>
                <a:latin typeface="Inconsolata" panose="020B0609030003000000" pitchFamily="49" charset="0"/>
              </a:rPr>
              <a:t>u</a:t>
            </a:r>
            <a:r>
              <a:rPr lang="en-US" altLang="zh-CN" sz="1800" dirty="0">
                <a:solidFill>
                  <a:srgbClr val="808080"/>
                </a:solidFill>
                <a:latin typeface="Inconsolata" panose="020B0609030003000000" pitchFamily="49" charset="0"/>
              </a:rPr>
              <a:t>ser</a:t>
            </a:r>
          </a:p>
          <a:p>
            <a:r>
              <a:rPr lang="en-US" altLang="zh-CN" sz="1800" dirty="0" err="1">
                <a:solidFill>
                  <a:srgbClr val="808080"/>
                </a:solidFill>
                <a:latin typeface="Inconsolata" panose="020B0609030003000000" pitchFamily="49" charset="0"/>
              </a:rPr>
              <a:t>nuser</a:t>
            </a:r>
            <a:endParaRPr lang="en-US" altLang="zh-CN" dirty="0"/>
          </a:p>
          <a:p>
            <a:r>
              <a:rPr lang="en-US" altLang="zh-CN" sz="1800" u="sng" dirty="0" err="1">
                <a:solidFill>
                  <a:srgbClr val="808080"/>
                </a:solidFill>
                <a:latin typeface="Inconsolata" panose="020B0609030003000000" pitchFamily="49" charset="0"/>
              </a:rPr>
              <a:t>Temporder</a:t>
            </a:r>
            <a:endParaRPr lang="en-US" altLang="zh-CN" sz="1800" u="sng" dirty="0">
              <a:solidFill>
                <a:srgbClr val="808080"/>
              </a:solidFill>
              <a:latin typeface="Inconsolata" panose="020B0609030003000000" pitchFamily="49" charset="0"/>
            </a:endParaRPr>
          </a:p>
          <a:p>
            <a:r>
              <a:rPr lang="en-US" altLang="zh-CN" sz="1800" u="sng" dirty="0" err="1">
                <a:solidFill>
                  <a:srgbClr val="808080"/>
                </a:solidFill>
                <a:latin typeface="Inconsolata" panose="020B0609030003000000" pitchFamily="49" charset="0"/>
              </a:rPr>
              <a:t>catelist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D40E51-1CFD-4714-8796-758565B6264B}"/>
              </a:ext>
            </a:extLst>
          </p:cNvPr>
          <p:cNvSpPr txBox="1"/>
          <p:nvPr/>
        </p:nvSpPr>
        <p:spPr>
          <a:xfrm>
            <a:off x="3856451" y="5742564"/>
            <a:ext cx="60970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填满storelist </a:t>
            </a:r>
            <a:endParaRPr lang="en-US" altLang="zh-CN" dirty="0"/>
          </a:p>
          <a:p>
            <a:r>
              <a:rPr lang="zh-CN" altLang="en-US" dirty="0"/>
              <a:t>从inventorylist 复制</a:t>
            </a:r>
            <a:r>
              <a:rPr lang="en-US" altLang="zh-CN" dirty="0"/>
              <a:t>id</a:t>
            </a:r>
            <a:r>
              <a:rPr lang="zh-CN" altLang="en-US" dirty="0"/>
              <a:t>  到storelist 中</a:t>
            </a:r>
          </a:p>
          <a:p>
            <a:r>
              <a:rPr lang="zh-CN" altLang="en-US" dirty="0"/>
              <a:t>insert into storelist(id) select (inv_id) from inventorylist;</a:t>
            </a:r>
          </a:p>
        </p:txBody>
      </p:sp>
    </p:spTree>
    <p:extLst>
      <p:ext uri="{BB962C8B-B14F-4D97-AF65-F5344CB8AC3E}">
        <p14:creationId xmlns:p14="http://schemas.microsoft.com/office/powerpoint/2010/main" val="2644772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D4E91A-8337-40EB-9C9D-2A0385A0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2" y="369332"/>
            <a:ext cx="2910018" cy="457678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FF5EBC2-5E7E-46F5-B8C6-BE5945B95C74}"/>
              </a:ext>
            </a:extLst>
          </p:cNvPr>
          <p:cNvSpPr txBox="1"/>
          <p:nvPr/>
        </p:nvSpPr>
        <p:spPr>
          <a:xfrm>
            <a:off x="3442953" y="132575"/>
            <a:ext cx="47077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>
              <a:solidFill>
                <a:schemeClr val="accent1"/>
              </a:solidFill>
            </a:endParaRPr>
          </a:p>
          <a:p>
            <a:r>
              <a:rPr lang="en-US" altLang="zh-CN" dirty="0">
                <a:solidFill>
                  <a:schemeClr val="accent1"/>
                </a:solidFill>
              </a:rPr>
              <a:t>3</a:t>
            </a:r>
            <a:r>
              <a:rPr lang="zh-CN" altLang="en-US" dirty="0">
                <a:solidFill>
                  <a:schemeClr val="accent1"/>
                </a:solidFill>
              </a:rPr>
              <a:t>个表是通过读文件建立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zh-CN" altLang="en-US" dirty="0">
                <a:solidFill>
                  <a:schemeClr val="accent1"/>
                </a:solidFill>
              </a:rPr>
              <a:t>表的初始化：</a:t>
            </a:r>
            <a:r>
              <a:rPr lang="en-US" altLang="zh-CN" dirty="0">
                <a:solidFill>
                  <a:schemeClr val="accent1"/>
                </a:solidFill>
              </a:rPr>
              <a:t>hi&gt;</a:t>
            </a:r>
            <a:r>
              <a:rPr lang="en-US" altLang="zh-CN" dirty="0" err="1">
                <a:solidFill>
                  <a:schemeClr val="accent1"/>
                </a:solidFill>
              </a:rPr>
              <a:t>src</a:t>
            </a:r>
            <a:r>
              <a:rPr lang="en-US" altLang="zh-CN" dirty="0">
                <a:solidFill>
                  <a:schemeClr val="accent1"/>
                </a:solidFill>
              </a:rPr>
              <a:t>&gt;</a:t>
            </a:r>
            <a:r>
              <a:rPr lang="en-US" altLang="zh-CN" dirty="0" err="1">
                <a:solidFill>
                  <a:schemeClr val="accent1"/>
                </a:solidFill>
              </a:rPr>
              <a:t>web_design</a:t>
            </a:r>
            <a:r>
              <a:rPr lang="en-US" altLang="zh-CN" dirty="0">
                <a:solidFill>
                  <a:schemeClr val="accent1"/>
                </a:solidFill>
              </a:rPr>
              <a:t>&gt;rd_sql.java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B722F6-80AF-4049-9E6F-5D65F28777E6}"/>
              </a:ext>
            </a:extLst>
          </p:cNvPr>
          <p:cNvSpPr txBox="1"/>
          <p:nvPr/>
        </p:nvSpPr>
        <p:spPr>
          <a:xfrm>
            <a:off x="3499320" y="1055905"/>
            <a:ext cx="280645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17C6A3"/>
                </a:solidFill>
                <a:latin typeface="Inconsolata" panose="020B0609030003000000" pitchFamily="49" charset="0"/>
              </a:rPr>
              <a:t>Customlist</a:t>
            </a:r>
            <a:r>
              <a:rPr lang="en-US" altLang="zh-CN" sz="1800" dirty="0">
                <a:solidFill>
                  <a:srgbClr val="17C6A3"/>
                </a:solidFill>
                <a:latin typeface="Inconsolata" panose="020B0609030003000000" pitchFamily="49" charset="0"/>
              </a:rPr>
              <a:t>  </a:t>
            </a:r>
          </a:p>
          <a:p>
            <a:r>
              <a:rPr lang="en-US" altLang="zh-CN" sz="1800" dirty="0">
                <a:solidFill>
                  <a:srgbClr val="1EB540"/>
                </a:solidFill>
                <a:latin typeface="Inconsolata" panose="020B0609030003000000" pitchFamily="49" charset="0"/>
              </a:rPr>
              <a:t>Read1() custom.xls</a:t>
            </a:r>
          </a:p>
          <a:p>
            <a:endParaRPr lang="en-US" altLang="zh-CN" sz="1800" dirty="0">
              <a:solidFill>
                <a:srgbClr val="1EB540"/>
              </a:solidFill>
              <a:latin typeface="Inconsolata" panose="020B0609030003000000" pitchFamily="49" charset="0"/>
            </a:endParaRPr>
          </a:p>
          <a:p>
            <a:endParaRPr lang="en-US" altLang="zh-CN" sz="1800" dirty="0">
              <a:solidFill>
                <a:srgbClr val="17C6A3"/>
              </a:solidFill>
              <a:latin typeface="Inconsolata" panose="020B0609030003000000" pitchFamily="49" charset="0"/>
            </a:endParaRPr>
          </a:p>
          <a:p>
            <a:endParaRPr lang="en-US" altLang="zh-CN" sz="1800" dirty="0">
              <a:solidFill>
                <a:srgbClr val="17C6A3"/>
              </a:solidFill>
              <a:latin typeface="Inconsolata" panose="020B0609030003000000" pitchFamily="49" charset="0"/>
            </a:endParaRPr>
          </a:p>
          <a:p>
            <a:endParaRPr lang="en-US" altLang="zh-CN" sz="1800" dirty="0">
              <a:solidFill>
                <a:srgbClr val="17C6A3"/>
              </a:solidFill>
              <a:latin typeface="Inconsolata" panose="020B0609030003000000" pitchFamily="49" charset="0"/>
            </a:endParaRPr>
          </a:p>
          <a:p>
            <a:r>
              <a:rPr lang="en-US" altLang="zh-CN" sz="1800" dirty="0" err="1">
                <a:solidFill>
                  <a:srgbClr val="17C6A3"/>
                </a:solidFill>
                <a:latin typeface="Inconsolata" panose="020B0609030003000000" pitchFamily="49" charset="0"/>
              </a:rPr>
              <a:t>InventoryList</a:t>
            </a:r>
            <a:r>
              <a:rPr lang="en-US" altLang="zh-CN" sz="1800" dirty="0">
                <a:solidFill>
                  <a:srgbClr val="17C6A3"/>
                </a:solidFill>
                <a:latin typeface="Inconsolata" panose="020B0609030003000000" pitchFamily="49" charset="0"/>
              </a:rPr>
              <a:t>  </a:t>
            </a:r>
          </a:p>
          <a:p>
            <a:r>
              <a:rPr lang="en-US" altLang="zh-CN" sz="1800" dirty="0">
                <a:solidFill>
                  <a:srgbClr val="1EB540"/>
                </a:solidFill>
                <a:latin typeface="Inconsolata" panose="020B0609030003000000" pitchFamily="49" charset="0"/>
              </a:rPr>
              <a:t>Read2() </a:t>
            </a:r>
            <a:r>
              <a:rPr lang="en-US" altLang="zh-CN" sz="1800" dirty="0">
                <a:solidFill>
                  <a:srgbClr val="17C6A3"/>
                </a:solidFill>
                <a:latin typeface="Inconsolata" panose="020B0609030003000000" pitchFamily="49" charset="0"/>
              </a:rPr>
              <a:t>product.xls</a:t>
            </a:r>
          </a:p>
          <a:p>
            <a:endParaRPr lang="en-US" altLang="zh-CN" dirty="0">
              <a:solidFill>
                <a:srgbClr val="17C6A3"/>
              </a:solidFill>
              <a:latin typeface="Inconsolata" panose="020B0609030003000000" pitchFamily="49" charset="0"/>
            </a:endParaRPr>
          </a:p>
          <a:p>
            <a:endParaRPr lang="en-US" altLang="zh-CN" sz="1800" dirty="0">
              <a:solidFill>
                <a:srgbClr val="17C6A3"/>
              </a:solidFill>
              <a:latin typeface="Inconsolata" panose="020B0609030003000000" pitchFamily="49" charset="0"/>
            </a:endParaRPr>
          </a:p>
          <a:p>
            <a:endParaRPr lang="en-US" altLang="zh-CN" dirty="0">
              <a:solidFill>
                <a:srgbClr val="17C6A3"/>
              </a:solidFill>
              <a:latin typeface="Inconsolata" panose="020B0609030003000000" pitchFamily="49" charset="0"/>
            </a:endParaRPr>
          </a:p>
          <a:p>
            <a:endParaRPr lang="en-US" altLang="zh-CN" dirty="0">
              <a:solidFill>
                <a:srgbClr val="17C6A3"/>
              </a:solidFill>
              <a:latin typeface="Inconsolata" panose="020B0609030003000000" pitchFamily="49" charset="0"/>
            </a:endParaRPr>
          </a:p>
          <a:p>
            <a:r>
              <a:rPr lang="en-US" altLang="zh-CN" sz="1800" dirty="0" err="1">
                <a:solidFill>
                  <a:srgbClr val="17C6A3"/>
                </a:solidFill>
                <a:latin typeface="Inconsolata" panose="020B0609030003000000" pitchFamily="49" charset="0"/>
              </a:rPr>
              <a:t>SellerList</a:t>
            </a:r>
            <a:r>
              <a:rPr lang="en-US" altLang="zh-CN" sz="1800" dirty="0">
                <a:solidFill>
                  <a:srgbClr val="17C6A3"/>
                </a:solidFill>
                <a:latin typeface="Inconsolata" panose="020B0609030003000000" pitchFamily="49" charset="0"/>
              </a:rPr>
              <a:t>  </a:t>
            </a:r>
          </a:p>
          <a:p>
            <a:r>
              <a:rPr lang="en-US" altLang="zh-CN" sz="1800" dirty="0">
                <a:solidFill>
                  <a:srgbClr val="1EB540"/>
                </a:solidFill>
                <a:latin typeface="Inconsolata" panose="020B0609030003000000" pitchFamily="49" charset="0"/>
              </a:rPr>
              <a:t>Read3() </a:t>
            </a:r>
            <a:r>
              <a:rPr lang="en-US" altLang="zh-CN" sz="1800" dirty="0">
                <a:solidFill>
                  <a:srgbClr val="17C6A3"/>
                </a:solidFill>
                <a:latin typeface="Inconsolata" panose="020B0609030003000000" pitchFamily="49" charset="0"/>
              </a:rPr>
              <a:t>supplier.xls</a:t>
            </a:r>
          </a:p>
          <a:p>
            <a:endParaRPr lang="en-US" altLang="zh-CN" dirty="0">
              <a:solidFill>
                <a:srgbClr val="17C6A3"/>
              </a:solidFill>
              <a:latin typeface="Inconsolata" panose="020B0609030003000000" pitchFamily="49" charset="0"/>
            </a:endParaRPr>
          </a:p>
          <a:p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DB4DA6F-6F7F-4C38-907C-E559C2FF5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60954"/>
              </p:ext>
            </p:extLst>
          </p:nvPr>
        </p:nvGraphicFramePr>
        <p:xfrm>
          <a:off x="3499320" y="3742161"/>
          <a:ext cx="7874000" cy="525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37439038"/>
                    </a:ext>
                  </a:extLst>
                </a:gridCol>
                <a:gridCol w="1226124">
                  <a:extLst>
                    <a:ext uri="{9D8B030D-6E8A-4147-A177-3AD203B41FA5}">
                      <a16:colId xmlns:a16="http://schemas.microsoft.com/office/drawing/2014/main" val="2093013231"/>
                    </a:ext>
                  </a:extLst>
                </a:gridCol>
                <a:gridCol w="638827">
                  <a:extLst>
                    <a:ext uri="{9D8B030D-6E8A-4147-A177-3AD203B41FA5}">
                      <a16:colId xmlns:a16="http://schemas.microsoft.com/office/drawing/2014/main" val="2671289195"/>
                    </a:ext>
                  </a:extLst>
                </a:gridCol>
                <a:gridCol w="840149">
                  <a:extLst>
                    <a:ext uri="{9D8B030D-6E8A-4147-A177-3AD203B41FA5}">
                      <a16:colId xmlns:a16="http://schemas.microsoft.com/office/drawing/2014/main" val="266468795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47274976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1655495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52212038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3008329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99026853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9182379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ProductID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ProductName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PRICE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CATEGORY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Subtitle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ItemsPerCase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ItemPrice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Taxable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CaseText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ItemText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431631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9412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Steamer - Body Bamboo 6"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$1.99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竹蒸笼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$0.65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9168347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59172DD-4475-4878-9025-032A5A69D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779998"/>
              </p:ext>
            </p:extLst>
          </p:nvPr>
        </p:nvGraphicFramePr>
        <p:xfrm>
          <a:off x="3734484" y="1755217"/>
          <a:ext cx="7294719" cy="6896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3815">
                  <a:extLst>
                    <a:ext uri="{9D8B030D-6E8A-4147-A177-3AD203B41FA5}">
                      <a16:colId xmlns:a16="http://schemas.microsoft.com/office/drawing/2014/main" val="2656597461"/>
                    </a:ext>
                  </a:extLst>
                </a:gridCol>
                <a:gridCol w="519830">
                  <a:extLst>
                    <a:ext uri="{9D8B030D-6E8A-4147-A177-3AD203B41FA5}">
                      <a16:colId xmlns:a16="http://schemas.microsoft.com/office/drawing/2014/main" val="2969682590"/>
                    </a:ext>
                  </a:extLst>
                </a:gridCol>
                <a:gridCol w="1058450">
                  <a:extLst>
                    <a:ext uri="{9D8B030D-6E8A-4147-A177-3AD203B41FA5}">
                      <a16:colId xmlns:a16="http://schemas.microsoft.com/office/drawing/2014/main" val="565780619"/>
                    </a:ext>
                  </a:extLst>
                </a:gridCol>
                <a:gridCol w="708116">
                  <a:extLst>
                    <a:ext uri="{9D8B030D-6E8A-4147-A177-3AD203B41FA5}">
                      <a16:colId xmlns:a16="http://schemas.microsoft.com/office/drawing/2014/main" val="4102364129"/>
                    </a:ext>
                  </a:extLst>
                </a:gridCol>
                <a:gridCol w="527504">
                  <a:extLst>
                    <a:ext uri="{9D8B030D-6E8A-4147-A177-3AD203B41FA5}">
                      <a16:colId xmlns:a16="http://schemas.microsoft.com/office/drawing/2014/main" val="2104717372"/>
                    </a:ext>
                  </a:extLst>
                </a:gridCol>
                <a:gridCol w="871770">
                  <a:extLst>
                    <a:ext uri="{9D8B030D-6E8A-4147-A177-3AD203B41FA5}">
                      <a16:colId xmlns:a16="http://schemas.microsoft.com/office/drawing/2014/main" val="2561452739"/>
                    </a:ext>
                  </a:extLst>
                </a:gridCol>
                <a:gridCol w="716296">
                  <a:extLst>
                    <a:ext uri="{9D8B030D-6E8A-4147-A177-3AD203B41FA5}">
                      <a16:colId xmlns:a16="http://schemas.microsoft.com/office/drawing/2014/main" val="1288471417"/>
                    </a:ext>
                  </a:extLst>
                </a:gridCol>
                <a:gridCol w="627452">
                  <a:extLst>
                    <a:ext uri="{9D8B030D-6E8A-4147-A177-3AD203B41FA5}">
                      <a16:colId xmlns:a16="http://schemas.microsoft.com/office/drawing/2014/main" val="1288188842"/>
                    </a:ext>
                  </a:extLst>
                </a:gridCol>
                <a:gridCol w="1421486">
                  <a:extLst>
                    <a:ext uri="{9D8B030D-6E8A-4147-A177-3AD203B41FA5}">
                      <a16:colId xmlns:a16="http://schemas.microsoft.com/office/drawing/2014/main" val="2736803012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CustomersID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PhoneNumber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Address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State/Province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Zip Code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Tax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Notes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994407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1809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China Inn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(775) 626-1115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2995 Vista Blvd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Sparks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89434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0.07725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541393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36CAF09-AC64-428B-8727-3C1E83758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5173"/>
              </p:ext>
            </p:extLst>
          </p:nvPr>
        </p:nvGraphicFramePr>
        <p:xfrm>
          <a:off x="1176402" y="5454911"/>
          <a:ext cx="10515600" cy="485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7993">
                  <a:extLst>
                    <a:ext uri="{9D8B030D-6E8A-4147-A177-3AD203B41FA5}">
                      <a16:colId xmlns:a16="http://schemas.microsoft.com/office/drawing/2014/main" val="3829227310"/>
                    </a:ext>
                  </a:extLst>
                </a:gridCol>
                <a:gridCol w="967761">
                  <a:extLst>
                    <a:ext uri="{9D8B030D-6E8A-4147-A177-3AD203B41FA5}">
                      <a16:colId xmlns:a16="http://schemas.microsoft.com/office/drawing/2014/main" val="1195388768"/>
                    </a:ext>
                  </a:extLst>
                </a:gridCol>
                <a:gridCol w="923771">
                  <a:extLst>
                    <a:ext uri="{9D8B030D-6E8A-4147-A177-3AD203B41FA5}">
                      <a16:colId xmlns:a16="http://schemas.microsoft.com/office/drawing/2014/main" val="247828519"/>
                    </a:ext>
                  </a:extLst>
                </a:gridCol>
                <a:gridCol w="475083">
                  <a:extLst>
                    <a:ext uri="{9D8B030D-6E8A-4147-A177-3AD203B41FA5}">
                      <a16:colId xmlns:a16="http://schemas.microsoft.com/office/drawing/2014/main" val="668867627"/>
                    </a:ext>
                  </a:extLst>
                </a:gridCol>
                <a:gridCol w="785206">
                  <a:extLst>
                    <a:ext uri="{9D8B030D-6E8A-4147-A177-3AD203B41FA5}">
                      <a16:colId xmlns:a16="http://schemas.microsoft.com/office/drawing/2014/main" val="1483120524"/>
                    </a:ext>
                  </a:extLst>
                </a:gridCol>
                <a:gridCol w="1284482">
                  <a:extLst>
                    <a:ext uri="{9D8B030D-6E8A-4147-A177-3AD203B41FA5}">
                      <a16:colId xmlns:a16="http://schemas.microsoft.com/office/drawing/2014/main" val="2015724359"/>
                    </a:ext>
                  </a:extLst>
                </a:gridCol>
                <a:gridCol w="943567">
                  <a:extLst>
                    <a:ext uri="{9D8B030D-6E8A-4147-A177-3AD203B41FA5}">
                      <a16:colId xmlns:a16="http://schemas.microsoft.com/office/drawing/2014/main" val="3140515177"/>
                    </a:ext>
                  </a:extLst>
                </a:gridCol>
                <a:gridCol w="879782">
                  <a:extLst>
                    <a:ext uri="{9D8B030D-6E8A-4147-A177-3AD203B41FA5}">
                      <a16:colId xmlns:a16="http://schemas.microsoft.com/office/drawing/2014/main" val="3038542160"/>
                    </a:ext>
                  </a:extLst>
                </a:gridCol>
                <a:gridCol w="864386">
                  <a:extLst>
                    <a:ext uri="{9D8B030D-6E8A-4147-A177-3AD203B41FA5}">
                      <a16:colId xmlns:a16="http://schemas.microsoft.com/office/drawing/2014/main" val="2995626214"/>
                    </a:ext>
                  </a:extLst>
                </a:gridCol>
                <a:gridCol w="1128321">
                  <a:extLst>
                    <a:ext uri="{9D8B030D-6E8A-4147-A177-3AD203B41FA5}">
                      <a16:colId xmlns:a16="http://schemas.microsoft.com/office/drawing/2014/main" val="1939579326"/>
                    </a:ext>
                  </a:extLst>
                </a:gridCol>
                <a:gridCol w="950165">
                  <a:extLst>
                    <a:ext uri="{9D8B030D-6E8A-4147-A177-3AD203B41FA5}">
                      <a16:colId xmlns:a16="http://schemas.microsoft.com/office/drawing/2014/main" val="3968239233"/>
                    </a:ext>
                  </a:extLst>
                </a:gridCol>
                <a:gridCol w="475083">
                  <a:extLst>
                    <a:ext uri="{9D8B030D-6E8A-4147-A177-3AD203B41FA5}">
                      <a16:colId xmlns:a16="http://schemas.microsoft.com/office/drawing/2014/main" val="1737248927"/>
                    </a:ext>
                  </a:extLst>
                </a:gridCol>
              </a:tblGrid>
              <a:tr h="125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Supplier 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Supplier 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Address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City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State/Province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Postal Code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Phone 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Fax 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Contact 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Contact Title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Email Address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Notes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extLst>
                  <a:ext uri="{0D108BD9-81ED-4DB2-BD59-A6C34878D82A}">
                    <a16:rowId xmlns:a16="http://schemas.microsoft.com/office/drawing/2014/main" val="2613111804"/>
                  </a:ext>
                </a:extLst>
              </a:tr>
              <a:tr h="35668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u="none" strike="noStrike">
                          <a:effectLst/>
                        </a:rPr>
                        <a:t>82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830 7th St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San Francisco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u="none" strike="noStrike">
                          <a:effectLst/>
                        </a:rPr>
                        <a:t>94107-   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u="none" strike="noStrike">
                          <a:effectLst/>
                        </a:rPr>
                        <a:t>415.863.7886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u="none" strike="noStrike">
                          <a:effectLst/>
                        </a:rPr>
                        <a:t>415.863.2768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800" u="none" strike="noStrike" dirty="0">
                          <a:effectLst/>
                        </a:rPr>
                        <a:t>　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extLst>
                  <a:ext uri="{0D108BD9-81ED-4DB2-BD59-A6C34878D82A}">
                    <a16:rowId xmlns:a16="http://schemas.microsoft.com/office/drawing/2014/main" val="3743352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813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D4E91A-8337-40EB-9C9D-2A0385A0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2" y="369332"/>
            <a:ext cx="2910018" cy="457678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45A9BF1-2373-4A71-AD3B-3ADBF42113D1}"/>
              </a:ext>
            </a:extLst>
          </p:cNvPr>
          <p:cNvSpPr txBox="1"/>
          <p:nvPr/>
        </p:nvSpPr>
        <p:spPr>
          <a:xfrm>
            <a:off x="3849119" y="0"/>
            <a:ext cx="2027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latin typeface="Inconsolata" panose="020B0609030003000000" pitchFamily="49" charset="0"/>
              </a:rPr>
              <a:t>Inventorylist</a:t>
            </a:r>
            <a:r>
              <a:rPr lang="en-US" altLang="zh-CN" sz="1800" dirty="0">
                <a:latin typeface="Inconsolata" panose="020B0609030003000000" pitchFamily="49" charset="0"/>
              </a:rPr>
              <a:t>: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71A705F-032F-41CD-918A-3C6A1F7B0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697" y="413998"/>
            <a:ext cx="6172200" cy="15144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54CB1A3-0D32-4870-A2A7-8C7B0069E953}"/>
              </a:ext>
            </a:extLst>
          </p:cNvPr>
          <p:cNvSpPr txBox="1"/>
          <p:nvPr/>
        </p:nvSpPr>
        <p:spPr>
          <a:xfrm>
            <a:off x="4160696" y="2062908"/>
            <a:ext cx="280645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商品信息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InventoryList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inv_id</a:t>
            </a:r>
            <a:r>
              <a:rPr lang="en-US" altLang="zh-CN" dirty="0"/>
              <a:t> int not null,</a:t>
            </a:r>
          </a:p>
          <a:p>
            <a:r>
              <a:rPr lang="en-US" altLang="zh-CN" dirty="0" err="1"/>
              <a:t>en_name</a:t>
            </a:r>
            <a:r>
              <a:rPr lang="en-US" altLang="zh-CN" dirty="0"/>
              <a:t> varchar(</a:t>
            </a:r>
            <a:r>
              <a:rPr lang="en-US" altLang="zh-CN" dirty="0">
                <a:solidFill>
                  <a:srgbClr val="FF0000"/>
                </a:solidFill>
              </a:rPr>
              <a:t>200</a:t>
            </a:r>
            <a:r>
              <a:rPr lang="en-US" altLang="zh-CN" dirty="0"/>
              <a:t>),</a:t>
            </a:r>
          </a:p>
          <a:p>
            <a:r>
              <a:rPr lang="en-US" altLang="zh-CN" dirty="0" err="1">
                <a:solidFill>
                  <a:schemeClr val="accent1"/>
                </a:solidFill>
              </a:rPr>
              <a:t>Caseprice</a:t>
            </a:r>
            <a:r>
              <a:rPr lang="en-US" altLang="zh-CN" dirty="0">
                <a:solidFill>
                  <a:schemeClr val="accent1"/>
                </a:solidFill>
              </a:rPr>
              <a:t> decimal(12,2),</a:t>
            </a:r>
          </a:p>
          <a:p>
            <a:r>
              <a:rPr lang="en-US" altLang="zh-CN" dirty="0"/>
              <a:t>CATEGORY varchar(10), </a:t>
            </a:r>
            <a:r>
              <a:rPr lang="en-US" altLang="zh-CN" dirty="0" err="1"/>
              <a:t>ch_name</a:t>
            </a:r>
            <a:r>
              <a:rPr lang="en-US" altLang="zh-CN" dirty="0"/>
              <a:t> varchar(80),  </a:t>
            </a:r>
          </a:p>
          <a:p>
            <a:r>
              <a:rPr lang="en-US" altLang="zh-CN" dirty="0" err="1"/>
              <a:t>Itempercase</a:t>
            </a:r>
            <a:r>
              <a:rPr lang="en-US" altLang="zh-CN" dirty="0"/>
              <a:t> </a:t>
            </a:r>
            <a:r>
              <a:rPr lang="en-US" altLang="zh-CN" dirty="0">
                <a:highlight>
                  <a:srgbClr val="FFFF00"/>
                </a:highlight>
              </a:rPr>
              <a:t>decimal (8,2),</a:t>
            </a:r>
          </a:p>
          <a:p>
            <a:r>
              <a:rPr lang="en-US" altLang="zh-CN" dirty="0" err="1">
                <a:solidFill>
                  <a:schemeClr val="accent1"/>
                </a:solidFill>
              </a:rPr>
              <a:t>Itemprice</a:t>
            </a:r>
            <a:r>
              <a:rPr lang="en-US" altLang="zh-CN" dirty="0">
                <a:solidFill>
                  <a:schemeClr val="accent1"/>
                </a:solidFill>
              </a:rPr>
              <a:t> decimal(12,2),</a:t>
            </a:r>
            <a:endParaRPr lang="en-US" altLang="zh-CN" dirty="0"/>
          </a:p>
          <a:p>
            <a:r>
              <a:rPr lang="en-US" altLang="zh-CN" dirty="0"/>
              <a:t>Taxable </a:t>
            </a:r>
            <a:r>
              <a:rPr lang="en-US" altLang="zh-CN" dirty="0" err="1"/>
              <a:t>boolean</a:t>
            </a:r>
            <a:r>
              <a:rPr lang="en-US" altLang="zh-CN" dirty="0"/>
              <a:t>,</a:t>
            </a:r>
          </a:p>
          <a:p>
            <a:r>
              <a:rPr lang="en-US" altLang="zh-CN" dirty="0" err="1"/>
              <a:t>caseunit</a:t>
            </a:r>
            <a:r>
              <a:rPr lang="en-US" altLang="zh-CN" dirty="0"/>
              <a:t> varchar(20) ,</a:t>
            </a:r>
          </a:p>
          <a:p>
            <a:r>
              <a:rPr lang="en-US" altLang="zh-CN" dirty="0" err="1"/>
              <a:t>itemunit</a:t>
            </a:r>
            <a:r>
              <a:rPr lang="en-US" altLang="zh-CN" dirty="0"/>
              <a:t> varchar(20) ,</a:t>
            </a:r>
          </a:p>
          <a:p>
            <a:endParaRPr lang="en-US" altLang="zh-CN" dirty="0">
              <a:solidFill>
                <a:schemeClr val="accent1"/>
              </a:solidFill>
            </a:endParaRPr>
          </a:p>
          <a:p>
            <a:r>
              <a:rPr lang="zh-CN" altLang="en-US" dirty="0">
                <a:solidFill>
                  <a:schemeClr val="accent1"/>
                </a:solidFill>
              </a:rPr>
              <a:t>蓝色部分仅供参考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B74551D-2E7C-4DBF-9E2C-2875B0931CBE}"/>
              </a:ext>
            </a:extLst>
          </p:cNvPr>
          <p:cNvSpPr/>
          <p:nvPr/>
        </p:nvSpPr>
        <p:spPr>
          <a:xfrm>
            <a:off x="419622" y="1997901"/>
            <a:ext cx="1615857" cy="2880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508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D4E91A-8337-40EB-9C9D-2A0385A0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13" y="285771"/>
            <a:ext cx="2910018" cy="4576789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0CD61D8-E34C-43BB-A9B0-94F9A5AAB843}"/>
              </a:ext>
            </a:extLst>
          </p:cNvPr>
          <p:cNvSpPr/>
          <p:nvPr/>
        </p:nvSpPr>
        <p:spPr>
          <a:xfrm>
            <a:off x="558987" y="1728885"/>
            <a:ext cx="1256656" cy="2308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DFC0E5-D428-4BD2-9432-530E51A75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889" y="464315"/>
            <a:ext cx="6210300" cy="149542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CF96098-3B56-4313-BFA3-F7EC507AB0B2}"/>
              </a:ext>
            </a:extLst>
          </p:cNvPr>
          <p:cNvSpPr txBox="1"/>
          <p:nvPr/>
        </p:nvSpPr>
        <p:spPr>
          <a:xfrm>
            <a:off x="4368291" y="2269625"/>
            <a:ext cx="293221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客户商家信息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Customlist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id int not null,   (</a:t>
            </a:r>
            <a:r>
              <a:rPr lang="en-US" altLang="zh-CN" dirty="0" err="1"/>
              <a:t>cid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name varchar(80), </a:t>
            </a:r>
          </a:p>
          <a:p>
            <a:r>
              <a:rPr lang="en-US" altLang="zh-CN" dirty="0"/>
              <a:t>phone varchar(20),</a:t>
            </a:r>
          </a:p>
          <a:p>
            <a:r>
              <a:rPr lang="en-US" altLang="zh-CN" dirty="0" err="1"/>
              <a:t>addr</a:t>
            </a:r>
            <a:r>
              <a:rPr lang="en-US" altLang="zh-CN" dirty="0"/>
              <a:t> varchar(80),  </a:t>
            </a:r>
          </a:p>
          <a:p>
            <a:r>
              <a:rPr lang="en-US" altLang="zh-CN" dirty="0"/>
              <a:t>city varchar(20),</a:t>
            </a:r>
          </a:p>
          <a:p>
            <a:r>
              <a:rPr lang="en-US" altLang="zh-CN" dirty="0"/>
              <a:t> state varchar(20), </a:t>
            </a:r>
          </a:p>
          <a:p>
            <a:r>
              <a:rPr lang="en-US" altLang="zh-CN" dirty="0"/>
              <a:t>zip varchar(20) , 	</a:t>
            </a:r>
          </a:p>
          <a:p>
            <a:r>
              <a:rPr lang="en-US" altLang="zh-CN" dirty="0"/>
              <a:t>tax varchar(20),</a:t>
            </a:r>
            <a:r>
              <a:rPr lang="zh-CN" altLang="en-US" dirty="0"/>
              <a:t>（</a:t>
            </a:r>
            <a:r>
              <a:rPr lang="en-US" altLang="zh-CN" dirty="0"/>
              <a:t>Tax Rate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note varchar(250)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3788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D4E91A-8337-40EB-9C9D-2A0385A0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13" y="285771"/>
            <a:ext cx="2910018" cy="4576789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0CD61D8-E34C-43BB-A9B0-94F9A5AAB843}"/>
              </a:ext>
            </a:extLst>
          </p:cNvPr>
          <p:cNvSpPr/>
          <p:nvPr/>
        </p:nvSpPr>
        <p:spPr>
          <a:xfrm>
            <a:off x="501066" y="3044568"/>
            <a:ext cx="1256656" cy="2308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AF054D-7984-47F3-85FE-086BE3966BA3}"/>
              </a:ext>
            </a:extLst>
          </p:cNvPr>
          <p:cNvSpPr txBox="1"/>
          <p:nvPr/>
        </p:nvSpPr>
        <p:spPr>
          <a:xfrm>
            <a:off x="4414809" y="2019210"/>
            <a:ext cx="247465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供货商信息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SellerList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id int not null,   (</a:t>
            </a:r>
            <a:r>
              <a:rPr lang="en-US" altLang="zh-CN" dirty="0" err="1"/>
              <a:t>sid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name varchar(</a:t>
            </a:r>
            <a:r>
              <a:rPr lang="en-US" altLang="zh-CN" dirty="0">
                <a:solidFill>
                  <a:srgbClr val="FF0000"/>
                </a:solidFill>
              </a:rPr>
              <a:t>100</a:t>
            </a:r>
            <a:r>
              <a:rPr lang="en-US" altLang="zh-CN" dirty="0"/>
              <a:t>), </a:t>
            </a:r>
          </a:p>
          <a:p>
            <a:r>
              <a:rPr lang="en-US" altLang="zh-CN" dirty="0" err="1"/>
              <a:t>addr</a:t>
            </a:r>
            <a:r>
              <a:rPr lang="en-US" altLang="zh-CN" dirty="0"/>
              <a:t> varchar(</a:t>
            </a:r>
            <a:r>
              <a:rPr lang="en-US" altLang="zh-CN" dirty="0">
                <a:solidFill>
                  <a:srgbClr val="FF0000"/>
                </a:solidFill>
              </a:rPr>
              <a:t>200</a:t>
            </a:r>
            <a:r>
              <a:rPr lang="en-US" altLang="zh-CN" dirty="0"/>
              <a:t>),  </a:t>
            </a:r>
          </a:p>
          <a:p>
            <a:r>
              <a:rPr lang="en-US" altLang="zh-CN" dirty="0"/>
              <a:t>city varchar(</a:t>
            </a:r>
            <a:r>
              <a:rPr lang="en-US" altLang="zh-CN" dirty="0">
                <a:solidFill>
                  <a:srgbClr val="FF0000"/>
                </a:solidFill>
              </a:rPr>
              <a:t>80</a:t>
            </a:r>
            <a:r>
              <a:rPr lang="en-US" altLang="zh-CN" dirty="0"/>
              <a:t>),</a:t>
            </a:r>
          </a:p>
          <a:p>
            <a:r>
              <a:rPr lang="en-US" altLang="zh-CN" dirty="0"/>
              <a:t> state varchar(20), </a:t>
            </a:r>
          </a:p>
          <a:p>
            <a:r>
              <a:rPr lang="en-US" altLang="zh-CN" dirty="0"/>
              <a:t>zip varchar(20) , </a:t>
            </a:r>
          </a:p>
          <a:p>
            <a:r>
              <a:rPr lang="en-US" altLang="zh-CN" dirty="0"/>
              <a:t>phone varchar(100),</a:t>
            </a:r>
          </a:p>
          <a:p>
            <a:r>
              <a:rPr lang="en-US" altLang="zh-CN" dirty="0"/>
              <a:t>Fax varchar(100),</a:t>
            </a:r>
          </a:p>
          <a:p>
            <a:r>
              <a:rPr lang="en-US" altLang="zh-CN" dirty="0" err="1"/>
              <a:t>cname</a:t>
            </a:r>
            <a:r>
              <a:rPr lang="en-US" altLang="zh-CN" dirty="0"/>
              <a:t> varchar(</a:t>
            </a:r>
            <a:r>
              <a:rPr lang="en-US" altLang="zh-CN" dirty="0">
                <a:solidFill>
                  <a:srgbClr val="FF0000"/>
                </a:solidFill>
              </a:rPr>
              <a:t>200</a:t>
            </a:r>
            <a:r>
              <a:rPr lang="en-US" altLang="zh-CN" dirty="0"/>
              <a:t>),</a:t>
            </a:r>
          </a:p>
          <a:p>
            <a:r>
              <a:rPr lang="en-US" altLang="zh-CN" dirty="0" err="1"/>
              <a:t>ctitle</a:t>
            </a:r>
            <a:r>
              <a:rPr lang="en-US" altLang="zh-CN" dirty="0"/>
              <a:t> varchar(80),</a:t>
            </a:r>
          </a:p>
          <a:p>
            <a:r>
              <a:rPr lang="en-US" altLang="zh-CN" dirty="0"/>
              <a:t>email varchar(50),</a:t>
            </a:r>
          </a:p>
          <a:p>
            <a:r>
              <a:rPr lang="en-US" altLang="zh-CN" dirty="0"/>
              <a:t>note varchar(250)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DBC829-BA2A-490D-9467-FEF39920B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99" y="377470"/>
            <a:ext cx="61531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23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21FEAFF-DF93-422D-9AD6-1DC833E09799}"/>
              </a:ext>
            </a:extLst>
          </p:cNvPr>
          <p:cNvSpPr txBox="1"/>
          <p:nvPr/>
        </p:nvSpPr>
        <p:spPr>
          <a:xfrm>
            <a:off x="531553" y="571699"/>
            <a:ext cx="332646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使用静态的</a:t>
            </a:r>
            <a:endParaRPr lang="en-US" altLang="zh-CN" dirty="0"/>
          </a:p>
          <a:p>
            <a:r>
              <a:rPr lang="zh-CN" altLang="en-US" dirty="0"/>
              <a:t>库存信息 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storeList</a:t>
            </a:r>
            <a:endParaRPr lang="en-US" altLang="zh-CN" dirty="0"/>
          </a:p>
          <a:p>
            <a:r>
              <a:rPr lang="zh-CN" altLang="en-US" dirty="0"/>
              <a:t>商品信息和 一致</a:t>
            </a:r>
            <a:endParaRPr lang="en-US" altLang="zh-CN" dirty="0"/>
          </a:p>
          <a:p>
            <a:r>
              <a:rPr lang="en-US" altLang="zh-CN" dirty="0" err="1"/>
              <a:t>inv_id</a:t>
            </a:r>
            <a:r>
              <a:rPr lang="en-US" altLang="zh-CN" dirty="0"/>
              <a:t> int not null,</a:t>
            </a:r>
          </a:p>
          <a:p>
            <a:r>
              <a:rPr lang="en-US" altLang="zh-CN" strike="sngStrike" dirty="0" err="1"/>
              <a:t>smallunit</a:t>
            </a:r>
            <a:r>
              <a:rPr lang="en-US" altLang="zh-CN" strike="sngStrike" dirty="0"/>
              <a:t> varchar(20) ,</a:t>
            </a:r>
          </a:p>
          <a:p>
            <a:r>
              <a:rPr lang="en-US" altLang="zh-CN" strike="sngStrike" dirty="0" err="1"/>
              <a:t>largeunit</a:t>
            </a:r>
            <a:r>
              <a:rPr lang="en-US" altLang="zh-CN" strike="sngStrike" dirty="0"/>
              <a:t> varchar(20) ,</a:t>
            </a:r>
          </a:p>
          <a:p>
            <a:r>
              <a:rPr lang="en-US" altLang="zh-CN" strike="sngStrike" dirty="0"/>
              <a:t>multiple decimal(8,2)) </a:t>
            </a:r>
          </a:p>
          <a:p>
            <a:r>
              <a:rPr lang="en-US" altLang="zh-CN" dirty="0" err="1"/>
              <a:t>smallnum</a:t>
            </a:r>
            <a:r>
              <a:rPr lang="en-US" altLang="zh-CN" dirty="0"/>
              <a:t> decimal(20,2)) </a:t>
            </a:r>
          </a:p>
          <a:p>
            <a:r>
              <a:rPr lang="en-US" altLang="zh-CN" dirty="0" err="1"/>
              <a:t>largenum</a:t>
            </a:r>
            <a:r>
              <a:rPr lang="en-US" altLang="zh-CN" dirty="0"/>
              <a:t> decimal(12,2)) </a:t>
            </a:r>
          </a:p>
          <a:p>
            <a:r>
              <a:rPr lang="en-US" altLang="zh-CN" strike="sngStrike" dirty="0" err="1"/>
              <a:t>repotime</a:t>
            </a:r>
            <a:r>
              <a:rPr lang="en-US" altLang="zh-CN" strike="sngStrike" dirty="0"/>
              <a:t> datetime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AD8DCE-0622-4601-8CFB-E210A28B5C22}"/>
              </a:ext>
            </a:extLst>
          </p:cNvPr>
          <p:cNvSpPr txBox="1"/>
          <p:nvPr/>
        </p:nvSpPr>
        <p:spPr>
          <a:xfrm>
            <a:off x="4652271" y="571699"/>
            <a:ext cx="247465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对应 操作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自己买时候  自动修改，可以大单位也可以小单位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Order </a:t>
            </a:r>
            <a:r>
              <a:rPr lang="zh-CN" altLang="en-US" dirty="0"/>
              <a:t>卖的时候 通常小单位，自动修改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如果有</a:t>
            </a:r>
            <a:r>
              <a:rPr lang="en-US" altLang="zh-CN" dirty="0"/>
              <a:t>return</a:t>
            </a:r>
            <a:r>
              <a:rPr lang="zh-CN" altLang="en-US" dirty="0"/>
              <a:t>的话</a:t>
            </a:r>
            <a:endParaRPr lang="en-US" altLang="zh-CN" dirty="0"/>
          </a:p>
          <a:p>
            <a:r>
              <a:rPr lang="zh-CN" altLang="en-US" dirty="0"/>
              <a:t>手动修改 库存信息</a:t>
            </a:r>
            <a:endParaRPr lang="en-US" altLang="zh-CN" dirty="0"/>
          </a:p>
          <a:p>
            <a:r>
              <a:rPr lang="en-US" altLang="zh-CN" dirty="0"/>
              <a:t>Return</a:t>
            </a:r>
            <a:r>
              <a:rPr lang="zh-CN" altLang="en-US" dirty="0"/>
              <a:t>相对少</a:t>
            </a:r>
            <a:endParaRPr lang="en-US" altLang="zh-CN" dirty="0"/>
          </a:p>
          <a:p>
            <a:r>
              <a:rPr lang="zh-CN" altLang="en-US" dirty="0"/>
              <a:t>打单的话  自动修改</a:t>
            </a:r>
            <a:endParaRPr lang="en-US" altLang="zh-CN" dirty="0"/>
          </a:p>
          <a:p>
            <a:r>
              <a:rPr lang="en-US" altLang="zh-CN" dirty="0"/>
              <a:t> </a:t>
            </a:r>
          </a:p>
          <a:p>
            <a:pPr marL="342900" indent="-342900">
              <a:buAutoNum type="arabicPeriod" startAt="4"/>
            </a:pPr>
            <a:r>
              <a:rPr lang="zh-CN" altLang="en-US" dirty="0"/>
              <a:t>手动生成静态库存基数   查询库存时候 指定某个时间段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静态库存生成后，修改的订单不影响基数，只能手动修改此基数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A4F63C-BE05-4B89-8081-0F8CCF428438}"/>
              </a:ext>
            </a:extLst>
          </p:cNvPr>
          <p:cNvSpPr txBox="1"/>
          <p:nvPr/>
        </p:nvSpPr>
        <p:spPr>
          <a:xfrm>
            <a:off x="8316134" y="571699"/>
            <a:ext cx="24746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Coding: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实时计算出来库存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保存和修改基数库存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需要在</a:t>
            </a:r>
            <a:r>
              <a:rPr lang="en-US" altLang="zh-CN" dirty="0"/>
              <a:t>admin </a:t>
            </a:r>
            <a:r>
              <a:rPr lang="zh-CN" altLang="en-US" dirty="0"/>
              <a:t>里添加  静态库存表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65F669-375E-4F1F-B767-BE680498D1A2}"/>
              </a:ext>
            </a:extLst>
          </p:cNvPr>
          <p:cNvSpPr txBox="1"/>
          <p:nvPr/>
        </p:nvSpPr>
        <p:spPr>
          <a:xfrm>
            <a:off x="487712" y="4623063"/>
            <a:ext cx="32325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保存表修改时间</a:t>
            </a:r>
            <a:endParaRPr lang="en-US" altLang="zh-CN" dirty="0"/>
          </a:p>
          <a:p>
            <a:r>
              <a:rPr lang="en-US" altLang="zh-CN" dirty="0" err="1"/>
              <a:t>storelistInfo</a:t>
            </a:r>
            <a:endParaRPr lang="en-US" altLang="zh-CN" dirty="0"/>
          </a:p>
          <a:p>
            <a:r>
              <a:rPr lang="en-US" altLang="zh-CN" dirty="0" err="1"/>
              <a:t>repotime</a:t>
            </a:r>
            <a:r>
              <a:rPr lang="en-US" altLang="zh-CN" dirty="0"/>
              <a:t> datetime</a:t>
            </a:r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FD7969-E856-4572-B526-2C1F5036F46D}"/>
              </a:ext>
            </a:extLst>
          </p:cNvPr>
          <p:cNvSpPr txBox="1"/>
          <p:nvPr/>
        </p:nvSpPr>
        <p:spPr>
          <a:xfrm>
            <a:off x="8456627" y="3102600"/>
            <a:ext cx="247465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Ad_store</a:t>
            </a:r>
            <a:endParaRPr lang="en-US" altLang="zh-CN" dirty="0"/>
          </a:p>
          <a:p>
            <a:r>
              <a:rPr lang="zh-CN" altLang="en-US" dirty="0"/>
              <a:t>显示 表   </a:t>
            </a:r>
            <a:r>
              <a:rPr lang="en-US" altLang="zh-CN" dirty="0"/>
              <a:t>inter join</a:t>
            </a:r>
          </a:p>
          <a:p>
            <a:endParaRPr lang="en-US" altLang="zh-CN" dirty="0"/>
          </a:p>
          <a:p>
            <a:r>
              <a:rPr lang="zh-CN" altLang="en-US" dirty="0"/>
              <a:t>拉时间段计算 基准库存</a:t>
            </a:r>
            <a:endParaRPr lang="en-US" altLang="zh-CN" dirty="0"/>
          </a:p>
          <a:p>
            <a:r>
              <a:rPr lang="zh-CN" altLang="en-US" dirty="0"/>
              <a:t>也可以手动修改基准库存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4990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D4E91A-8337-40EB-9C9D-2A0385A0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13" y="285771"/>
            <a:ext cx="2910018" cy="4576789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0CD61D8-E34C-43BB-A9B0-94F9A5AAB843}"/>
              </a:ext>
            </a:extLst>
          </p:cNvPr>
          <p:cNvSpPr/>
          <p:nvPr/>
        </p:nvSpPr>
        <p:spPr>
          <a:xfrm>
            <a:off x="501066" y="3896337"/>
            <a:ext cx="1256656" cy="2308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42060B-6309-4972-BE5D-5DF33D0B5C13}"/>
              </a:ext>
            </a:extLst>
          </p:cNvPr>
          <p:cNvSpPr txBox="1"/>
          <p:nvPr/>
        </p:nvSpPr>
        <p:spPr>
          <a:xfrm>
            <a:off x="8463876" y="1629719"/>
            <a:ext cx="22771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user</a:t>
            </a:r>
          </a:p>
          <a:p>
            <a:r>
              <a:rPr lang="en-US" altLang="zh-CN" dirty="0"/>
              <a:t>id int,</a:t>
            </a:r>
          </a:p>
          <a:p>
            <a:r>
              <a:rPr lang="en-US" altLang="zh-CN" dirty="0"/>
              <a:t>name varchar(80),</a:t>
            </a:r>
          </a:p>
          <a:p>
            <a:r>
              <a:rPr lang="en-US" altLang="zh-CN" dirty="0"/>
              <a:t>pass varchar(80),</a:t>
            </a:r>
          </a:p>
          <a:p>
            <a:r>
              <a:rPr lang="en-US" altLang="zh-CN" dirty="0"/>
              <a:t>power varchar(10)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F29BFF-6924-40A1-BEB2-20DECB6FE761}"/>
              </a:ext>
            </a:extLst>
          </p:cNvPr>
          <p:cNvSpPr txBox="1"/>
          <p:nvPr/>
        </p:nvSpPr>
        <p:spPr>
          <a:xfrm>
            <a:off x="4699742" y="1567240"/>
            <a:ext cx="22771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nuser</a:t>
            </a:r>
            <a:endParaRPr lang="en-US" altLang="zh-CN" dirty="0"/>
          </a:p>
          <a:p>
            <a:r>
              <a:rPr lang="en-US" altLang="zh-CN" dirty="0"/>
              <a:t>id int,</a:t>
            </a:r>
          </a:p>
          <a:p>
            <a:r>
              <a:rPr lang="en-US" altLang="zh-CN" dirty="0"/>
              <a:t>name varchar(80),</a:t>
            </a:r>
          </a:p>
          <a:p>
            <a:r>
              <a:rPr lang="en-US" altLang="zh-CN" dirty="0"/>
              <a:t>pass varchar(80),</a:t>
            </a:r>
          </a:p>
          <a:p>
            <a:r>
              <a:rPr lang="en-US" altLang="zh-CN" dirty="0"/>
              <a:t>power varchar(10)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1141349-B378-4849-A19E-26C0C2AA6F8B}"/>
              </a:ext>
            </a:extLst>
          </p:cNvPr>
          <p:cNvSpPr/>
          <p:nvPr/>
        </p:nvSpPr>
        <p:spPr>
          <a:xfrm>
            <a:off x="547115" y="2368383"/>
            <a:ext cx="1256656" cy="2308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990496-9955-482A-AC30-27A076C68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426" y="665054"/>
            <a:ext cx="2667000" cy="7429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345DDAB-B189-4B79-A33D-9EF8E3952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742" y="715158"/>
            <a:ext cx="2600325" cy="742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D255C6A-66A6-410A-B0F6-9093C1862B0C}"/>
              </a:ext>
            </a:extLst>
          </p:cNvPr>
          <p:cNvSpPr txBox="1"/>
          <p:nvPr/>
        </p:nvSpPr>
        <p:spPr>
          <a:xfrm>
            <a:off x="4699742" y="4988680"/>
            <a:ext cx="247465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商品分类的大表</a:t>
            </a:r>
            <a:endParaRPr lang="en-US" altLang="zh-CN" dirty="0"/>
          </a:p>
          <a:p>
            <a:r>
              <a:rPr lang="en-US" altLang="zh-CN" dirty="0" err="1"/>
              <a:t>catelist</a:t>
            </a:r>
            <a:endParaRPr lang="en-US" altLang="zh-CN" dirty="0"/>
          </a:p>
          <a:p>
            <a:r>
              <a:rPr lang="en-US" altLang="zh-CN" dirty="0" err="1"/>
              <a:t>cateid</a:t>
            </a:r>
            <a:r>
              <a:rPr lang="en-US" altLang="zh-CN" dirty="0"/>
              <a:t> int,</a:t>
            </a:r>
          </a:p>
          <a:p>
            <a:r>
              <a:rPr lang="en-US" altLang="zh-CN" dirty="0" err="1"/>
              <a:t>chcate</a:t>
            </a:r>
            <a:r>
              <a:rPr lang="en-US" altLang="zh-CN" dirty="0"/>
              <a:t> varchar(80),</a:t>
            </a:r>
          </a:p>
          <a:p>
            <a:r>
              <a:rPr lang="en-US" altLang="zh-CN" dirty="0" err="1"/>
              <a:t>encate</a:t>
            </a:r>
            <a:r>
              <a:rPr lang="en-US" altLang="zh-CN" dirty="0"/>
              <a:t> varchar(80)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04BCD6C-8E27-4DCD-B81C-73BB4253CCA3}"/>
              </a:ext>
            </a:extLst>
          </p:cNvPr>
          <p:cNvSpPr/>
          <p:nvPr/>
        </p:nvSpPr>
        <p:spPr>
          <a:xfrm>
            <a:off x="501066" y="1514291"/>
            <a:ext cx="1256656" cy="2308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D473D5A-A68B-4063-86CB-ABF9DC07D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340" y="4161854"/>
            <a:ext cx="24479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23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62B1B4BF-6C22-4157-A24E-EEDD577A51FC}"/>
              </a:ext>
            </a:extLst>
          </p:cNvPr>
          <p:cNvSpPr txBox="1"/>
          <p:nvPr/>
        </p:nvSpPr>
        <p:spPr>
          <a:xfrm>
            <a:off x="4010722" y="285771"/>
            <a:ext cx="2658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latin typeface="Inconsolata" panose="020B0609030003000000" pitchFamily="49" charset="0"/>
              </a:rPr>
              <a:t>buylist</a:t>
            </a:r>
            <a:r>
              <a:rPr lang="zh-CN" altLang="en-US" sz="1800" dirty="0">
                <a:latin typeface="Inconsolata" panose="020B0609030003000000" pitchFamily="49" charset="0"/>
              </a:rPr>
              <a:t>：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D4E91A-8337-40EB-9C9D-2A0385A0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13" y="285771"/>
            <a:ext cx="2910018" cy="457678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3D25547-3BA4-48DD-8FF3-2F380811C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998" y="691855"/>
            <a:ext cx="3514725" cy="6953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D5E3695-67EE-4671-812C-6D1A5A26FAE8}"/>
              </a:ext>
            </a:extLst>
          </p:cNvPr>
          <p:cNvSpPr txBox="1"/>
          <p:nvPr/>
        </p:nvSpPr>
        <p:spPr>
          <a:xfrm>
            <a:off x="4158941" y="1862343"/>
            <a:ext cx="251016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入库记录</a:t>
            </a:r>
            <a:r>
              <a:rPr lang="en-US" altLang="zh-CN" dirty="0"/>
              <a:t> </a:t>
            </a:r>
          </a:p>
          <a:p>
            <a:endParaRPr lang="en-US" altLang="zh-CN" dirty="0"/>
          </a:p>
          <a:p>
            <a:r>
              <a:rPr lang="en-US" altLang="zh-CN" dirty="0" err="1"/>
              <a:t>BuyList</a:t>
            </a:r>
            <a:endParaRPr lang="en-US" altLang="zh-CN" dirty="0"/>
          </a:p>
          <a:p>
            <a:r>
              <a:rPr lang="en-US" altLang="zh-CN" dirty="0">
                <a:solidFill>
                  <a:srgbClr val="0070C0"/>
                </a:solidFill>
              </a:rPr>
              <a:t>id int</a:t>
            </a:r>
            <a:r>
              <a:rPr lang="zh-CN" altLang="en-US" dirty="0">
                <a:solidFill>
                  <a:srgbClr val="0070C0"/>
                </a:solidFill>
              </a:rPr>
              <a:t>，</a:t>
            </a:r>
            <a:endParaRPr lang="en-US" altLang="zh-CN" dirty="0"/>
          </a:p>
          <a:p>
            <a:r>
              <a:rPr lang="en-US" altLang="zh-CN" dirty="0" err="1"/>
              <a:t>sid</a:t>
            </a:r>
            <a:r>
              <a:rPr lang="en-US" altLang="zh-CN" dirty="0"/>
              <a:t> int, (seller list id)</a:t>
            </a:r>
          </a:p>
          <a:p>
            <a:r>
              <a:rPr lang="en-US" altLang="zh-CN" dirty="0" err="1"/>
              <a:t>transdate</a:t>
            </a:r>
            <a:r>
              <a:rPr lang="en-US" altLang="zh-CN" dirty="0"/>
              <a:t> date,</a:t>
            </a:r>
          </a:p>
          <a:p>
            <a:r>
              <a:rPr lang="en-US" altLang="zh-CN" dirty="0" err="1">
                <a:solidFill>
                  <a:srgbClr val="0070C0"/>
                </a:solidFill>
              </a:rPr>
              <a:t>Inv_id</a:t>
            </a:r>
            <a:r>
              <a:rPr lang="en-US" altLang="zh-CN" dirty="0">
                <a:solidFill>
                  <a:srgbClr val="0070C0"/>
                </a:solidFill>
              </a:rPr>
              <a:t> int</a:t>
            </a:r>
            <a:r>
              <a:rPr lang="zh-CN" altLang="en-US" dirty="0">
                <a:solidFill>
                  <a:srgbClr val="0070C0"/>
                </a:solidFill>
              </a:rPr>
              <a:t>，</a:t>
            </a:r>
            <a:r>
              <a:rPr lang="en-US" altLang="zh-CN" dirty="0"/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Inv_id</a:t>
            </a:r>
            <a:r>
              <a:rPr lang="en-US" altLang="zh-CN" dirty="0"/>
              <a:t> ID)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 err="1"/>
              <a:t>largenum</a:t>
            </a:r>
            <a:r>
              <a:rPr lang="en-US" altLang="zh-CN" dirty="0"/>
              <a:t> decimal(12,2) </a:t>
            </a:r>
          </a:p>
          <a:p>
            <a:r>
              <a:rPr lang="en-US" altLang="zh-CN"/>
              <a:t>cost </a:t>
            </a:r>
            <a:r>
              <a:rPr lang="en-US" altLang="zh-CN" dirty="0"/>
              <a:t>decimal</a:t>
            </a:r>
            <a:r>
              <a:rPr lang="en-US" altLang="zh-CN"/>
              <a:t>(14,2</a:t>
            </a:r>
            <a:r>
              <a:rPr lang="en-US" altLang="zh-CN" dirty="0"/>
              <a:t>)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0CD61D8-E34C-43BB-A9B0-94F9A5AAB843}"/>
              </a:ext>
            </a:extLst>
          </p:cNvPr>
          <p:cNvSpPr/>
          <p:nvPr/>
        </p:nvSpPr>
        <p:spPr>
          <a:xfrm>
            <a:off x="526094" y="788170"/>
            <a:ext cx="914400" cy="2880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307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D4E91A-8337-40EB-9C9D-2A0385A0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13" y="285771"/>
            <a:ext cx="2910018" cy="4576789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0CD61D8-E34C-43BB-A9B0-94F9A5AAB843}"/>
              </a:ext>
            </a:extLst>
          </p:cNvPr>
          <p:cNvSpPr/>
          <p:nvPr/>
        </p:nvSpPr>
        <p:spPr>
          <a:xfrm>
            <a:off x="501066" y="3251247"/>
            <a:ext cx="1256656" cy="2308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FA0A55-EA0A-4168-B37B-D0E92045372A}"/>
              </a:ext>
            </a:extLst>
          </p:cNvPr>
          <p:cNvSpPr txBox="1"/>
          <p:nvPr/>
        </p:nvSpPr>
        <p:spPr>
          <a:xfrm>
            <a:off x="3926107" y="1682921"/>
            <a:ext cx="33264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基准库存信息表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storeList</a:t>
            </a:r>
            <a:endParaRPr lang="en-US" altLang="zh-CN" dirty="0"/>
          </a:p>
          <a:p>
            <a:r>
              <a:rPr lang="zh-CN" altLang="en-US" dirty="0"/>
              <a:t>商品信息和 一致</a:t>
            </a:r>
            <a:endParaRPr lang="en-US" altLang="zh-CN" dirty="0"/>
          </a:p>
          <a:p>
            <a:r>
              <a:rPr lang="en-US" altLang="zh-CN" dirty="0"/>
              <a:t>id int not null, 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同货品</a:t>
            </a:r>
            <a:r>
              <a:rPr lang="en-US" altLang="zh-CN" dirty="0" err="1"/>
              <a:t>inv_id</a:t>
            </a:r>
            <a:r>
              <a:rPr lang="en-US" altLang="zh-CN" dirty="0"/>
              <a:t> </a:t>
            </a:r>
            <a:r>
              <a:rPr lang="zh-CN" altLang="en-US" dirty="0"/>
              <a:t>一致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smallnum</a:t>
            </a:r>
            <a:r>
              <a:rPr lang="en-US" altLang="zh-CN" dirty="0"/>
              <a:t> decimal(20,2)) </a:t>
            </a:r>
          </a:p>
          <a:p>
            <a:r>
              <a:rPr lang="en-US" altLang="zh-CN" dirty="0" err="1">
                <a:solidFill>
                  <a:srgbClr val="0070C0"/>
                </a:solidFill>
              </a:rPr>
              <a:t>largenum</a:t>
            </a:r>
            <a:r>
              <a:rPr lang="en-US" altLang="zh-CN" dirty="0">
                <a:solidFill>
                  <a:srgbClr val="0070C0"/>
                </a:solidFill>
              </a:rPr>
              <a:t> decimal(12,2)) </a:t>
            </a:r>
          </a:p>
          <a:p>
            <a:r>
              <a:rPr lang="zh-CN" altLang="en-US" dirty="0"/>
              <a:t>（实际上只用到了这个）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48CB77-133D-49D3-A3BF-168326161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214" y="473901"/>
            <a:ext cx="3326463" cy="106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97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D4E91A-8337-40EB-9C9D-2A0385A0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08" y="266982"/>
            <a:ext cx="2910018" cy="4576789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0CD61D8-E34C-43BB-A9B0-94F9A5AAB843}"/>
              </a:ext>
            </a:extLst>
          </p:cNvPr>
          <p:cNvSpPr/>
          <p:nvPr/>
        </p:nvSpPr>
        <p:spPr>
          <a:xfrm>
            <a:off x="532381" y="2161483"/>
            <a:ext cx="1256656" cy="2308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DAE3AC-CE39-4314-89C0-CB5A0E1B380E}"/>
              </a:ext>
            </a:extLst>
          </p:cNvPr>
          <p:cNvSpPr txBox="1"/>
          <p:nvPr/>
        </p:nvSpPr>
        <p:spPr>
          <a:xfrm>
            <a:off x="3892919" y="2028781"/>
            <a:ext cx="274985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发票号基本信息</a:t>
            </a:r>
            <a:endParaRPr lang="en-US" altLang="zh-CN" dirty="0"/>
          </a:p>
          <a:p>
            <a:r>
              <a:rPr lang="en-US" altLang="zh-CN" dirty="0" err="1"/>
              <a:t>InvoiceList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id int, (invoice ID)</a:t>
            </a:r>
          </a:p>
          <a:p>
            <a:r>
              <a:rPr lang="en-US" altLang="zh-CN" dirty="0" err="1"/>
              <a:t>orderdate</a:t>
            </a:r>
            <a:r>
              <a:rPr lang="en-US" altLang="zh-CN" dirty="0"/>
              <a:t> date,</a:t>
            </a:r>
          </a:p>
          <a:p>
            <a:r>
              <a:rPr lang="en-US" altLang="zh-CN" dirty="0" err="1"/>
              <a:t>ponumber</a:t>
            </a:r>
            <a:r>
              <a:rPr lang="en-US" altLang="zh-CN" dirty="0"/>
              <a:t> varchar(20),</a:t>
            </a:r>
            <a:endParaRPr lang="zh-CN" altLang="en-US" dirty="0"/>
          </a:p>
          <a:p>
            <a:r>
              <a:rPr lang="en-US" altLang="zh-CN" dirty="0"/>
              <a:t>term int,</a:t>
            </a:r>
          </a:p>
          <a:p>
            <a:r>
              <a:rPr lang="en-US" altLang="zh-CN" dirty="0"/>
              <a:t>total decimal(13,2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</a:p>
          <a:p>
            <a:endParaRPr lang="en-US" altLang="zh-CN" dirty="0"/>
          </a:p>
          <a:p>
            <a:r>
              <a:rPr lang="en-US" altLang="zh-CN" dirty="0" err="1"/>
              <a:t>cid</a:t>
            </a:r>
            <a:r>
              <a:rPr lang="en-US" altLang="zh-CN" dirty="0"/>
              <a:t> int, </a:t>
            </a:r>
          </a:p>
          <a:p>
            <a:r>
              <a:rPr lang="en-US" altLang="zh-CN" dirty="0"/>
              <a:t>name varchar(80), </a:t>
            </a:r>
          </a:p>
          <a:p>
            <a:r>
              <a:rPr lang="en-US" altLang="zh-CN" dirty="0"/>
              <a:t>phone varchar(20),</a:t>
            </a:r>
          </a:p>
          <a:p>
            <a:r>
              <a:rPr lang="en-US" altLang="zh-CN" dirty="0" err="1"/>
              <a:t>addr</a:t>
            </a:r>
            <a:r>
              <a:rPr lang="en-US" altLang="zh-CN" dirty="0"/>
              <a:t> varchar(80),  </a:t>
            </a:r>
          </a:p>
          <a:p>
            <a:r>
              <a:rPr lang="en-US" altLang="zh-CN" dirty="0"/>
              <a:t>city varchar(20),</a:t>
            </a:r>
          </a:p>
          <a:p>
            <a:r>
              <a:rPr lang="en-US" altLang="zh-CN" dirty="0"/>
              <a:t> state varchar(20), </a:t>
            </a:r>
          </a:p>
          <a:p>
            <a:r>
              <a:rPr lang="en-US" altLang="zh-CN" dirty="0"/>
              <a:t>zip varchar(20) , 	</a:t>
            </a:r>
          </a:p>
          <a:p>
            <a:r>
              <a:rPr lang="en-US" altLang="zh-CN" dirty="0" err="1"/>
              <a:t>taxrate</a:t>
            </a:r>
            <a:r>
              <a:rPr lang="en-US" altLang="zh-CN" dirty="0"/>
              <a:t> varchar(10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52B454-E7C7-4FD3-B2F9-9A7DB36BE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347" y="188369"/>
            <a:ext cx="4824779" cy="169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14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D4E91A-8337-40EB-9C9D-2A0385A0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13" y="285771"/>
            <a:ext cx="2910018" cy="4576789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0CD61D8-E34C-43BB-A9B0-94F9A5AAB843}"/>
              </a:ext>
            </a:extLst>
          </p:cNvPr>
          <p:cNvSpPr/>
          <p:nvPr/>
        </p:nvSpPr>
        <p:spPr>
          <a:xfrm>
            <a:off x="576222" y="2831625"/>
            <a:ext cx="1390364" cy="2308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AE32D8-40E7-4A11-96C1-C83D8A61682F}"/>
              </a:ext>
            </a:extLst>
          </p:cNvPr>
          <p:cNvSpPr txBox="1"/>
          <p:nvPr/>
        </p:nvSpPr>
        <p:spPr>
          <a:xfrm>
            <a:off x="4458872" y="1960280"/>
            <a:ext cx="251016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发票详情</a:t>
            </a:r>
            <a:endParaRPr lang="en-US" altLang="zh-CN" dirty="0"/>
          </a:p>
          <a:p>
            <a:r>
              <a:rPr lang="en-US" altLang="zh-CN" dirty="0" err="1"/>
              <a:t>revorderList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0070C0"/>
                </a:solidFill>
              </a:rPr>
              <a:t>id int, (invoice ID)</a:t>
            </a:r>
          </a:p>
          <a:p>
            <a:r>
              <a:rPr lang="en-US" altLang="zh-CN" dirty="0" err="1">
                <a:solidFill>
                  <a:srgbClr val="0070C0"/>
                </a:solidFill>
              </a:rPr>
              <a:t>innerid</a:t>
            </a:r>
            <a:r>
              <a:rPr lang="en-US" altLang="zh-CN" dirty="0">
                <a:solidFill>
                  <a:srgbClr val="0070C0"/>
                </a:solidFill>
              </a:rPr>
              <a:t> int, </a:t>
            </a:r>
          </a:p>
          <a:p>
            <a:endParaRPr lang="en-US" altLang="zh-CN" dirty="0"/>
          </a:p>
          <a:p>
            <a:r>
              <a:rPr lang="en-US" altLang="zh-CN" dirty="0"/>
              <a:t>qty int,</a:t>
            </a:r>
          </a:p>
          <a:p>
            <a:endParaRPr lang="en-US" altLang="zh-CN" dirty="0"/>
          </a:p>
          <a:p>
            <a:r>
              <a:rPr lang="en-US" altLang="zh-CN" dirty="0"/>
              <a:t>unit varchar(20),</a:t>
            </a:r>
          </a:p>
          <a:p>
            <a:r>
              <a:rPr lang="en-US" altLang="zh-CN" dirty="0"/>
              <a:t>price decimal(12,2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taxrate</a:t>
            </a:r>
            <a:r>
              <a:rPr lang="en-US" altLang="zh-CN" dirty="0"/>
              <a:t> varchar(10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ch</a:t>
            </a:r>
            <a:r>
              <a:rPr lang="en-US" altLang="zh-CN" dirty="0"/>
              <a:t> varchar(80),</a:t>
            </a:r>
          </a:p>
          <a:p>
            <a:r>
              <a:rPr lang="en-US" altLang="zh-CN" dirty="0" err="1"/>
              <a:t>en</a:t>
            </a:r>
            <a:r>
              <a:rPr lang="en-US" altLang="zh-CN" dirty="0"/>
              <a:t> varchar(</a:t>
            </a:r>
            <a:r>
              <a:rPr lang="en-US" altLang="zh-CN" dirty="0">
                <a:solidFill>
                  <a:srgbClr val="FF0000"/>
                </a:solidFill>
              </a:rPr>
              <a:t>200</a:t>
            </a:r>
            <a:r>
              <a:rPr lang="en-US" altLang="zh-CN" dirty="0"/>
              <a:t>),</a:t>
            </a:r>
          </a:p>
          <a:p>
            <a:r>
              <a:rPr lang="en-US" altLang="zh-CN" dirty="0"/>
              <a:t>Remark </a:t>
            </a:r>
            <a:r>
              <a:rPr lang="en-US" altLang="zh-CN" sz="1800" u="sng" dirty="0">
                <a:solidFill>
                  <a:srgbClr val="808080"/>
                </a:solidFill>
                <a:latin typeface="Inconsolata" panose="020B0609030003000000" pitchFamily="49" charset="0"/>
              </a:rPr>
              <a:t>varchar(120)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33A772-17DC-4321-BAF7-BB5320DD7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142" y="285771"/>
            <a:ext cx="603885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4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D4E91A-8337-40EB-9C9D-2A0385A0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13" y="285771"/>
            <a:ext cx="2910018" cy="4576789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0CD61D8-E34C-43BB-A9B0-94F9A5AAB843}"/>
              </a:ext>
            </a:extLst>
          </p:cNvPr>
          <p:cNvSpPr/>
          <p:nvPr/>
        </p:nvSpPr>
        <p:spPr>
          <a:xfrm>
            <a:off x="476014" y="3514294"/>
            <a:ext cx="1390364" cy="2308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830CEF-BBEE-4E61-BC67-34CCFF209CA6}"/>
              </a:ext>
            </a:extLst>
          </p:cNvPr>
          <p:cNvSpPr txBox="1"/>
          <p:nvPr/>
        </p:nvSpPr>
        <p:spPr>
          <a:xfrm>
            <a:off x="4006763" y="2198561"/>
            <a:ext cx="609704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购物车列表  下单时候用</a:t>
            </a:r>
            <a:endParaRPr lang="en-US" altLang="zh-CN" dirty="0"/>
          </a:p>
          <a:p>
            <a:r>
              <a:rPr lang="en-US" altLang="zh-CN" dirty="0" err="1"/>
              <a:t>Temporder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id int, (goods ID)</a:t>
            </a:r>
          </a:p>
          <a:p>
            <a:r>
              <a:rPr lang="en-US" altLang="zh-CN" dirty="0"/>
              <a:t>qty int,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cati</a:t>
            </a:r>
            <a:r>
              <a:rPr lang="en-US" altLang="zh-CN" dirty="0">
                <a:solidFill>
                  <a:srgbClr val="FF0000"/>
                </a:solidFill>
              </a:rPr>
              <a:t> int, </a:t>
            </a:r>
            <a:r>
              <a:rPr lang="zh-CN" altLang="en-US" dirty="0">
                <a:solidFill>
                  <a:srgbClr val="0070C0"/>
                </a:solidFill>
              </a:rPr>
              <a:t>新加入的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/>
              <a:t>unit varchar(10),</a:t>
            </a:r>
          </a:p>
          <a:p>
            <a:r>
              <a:rPr lang="en-US" altLang="zh-CN" dirty="0"/>
              <a:t>price decimal(12,2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taxrate</a:t>
            </a:r>
            <a:r>
              <a:rPr lang="en-US" altLang="zh-CN" dirty="0"/>
              <a:t> varchar(10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Ch varchar(80),</a:t>
            </a:r>
          </a:p>
          <a:p>
            <a:r>
              <a:rPr lang="en-US" altLang="zh-CN" dirty="0" err="1"/>
              <a:t>En</a:t>
            </a:r>
            <a:r>
              <a:rPr lang="en-US" altLang="zh-CN" dirty="0"/>
              <a:t> varchar(</a:t>
            </a:r>
            <a:r>
              <a:rPr lang="en-US" altLang="zh-CN" dirty="0">
                <a:solidFill>
                  <a:srgbClr val="FF0000"/>
                </a:solidFill>
              </a:rPr>
              <a:t>200</a:t>
            </a:r>
            <a:r>
              <a:rPr lang="en-US" altLang="zh-CN" dirty="0"/>
              <a:t>),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F210648-C845-4559-BDAB-C38E9D13B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479" y="456939"/>
            <a:ext cx="601027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23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8D82FD2-945C-450F-8B2F-89445247500A}"/>
              </a:ext>
            </a:extLst>
          </p:cNvPr>
          <p:cNvSpPr txBox="1"/>
          <p:nvPr/>
        </p:nvSpPr>
        <p:spPr>
          <a:xfrm>
            <a:off x="902318" y="561672"/>
            <a:ext cx="842230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客户端机器上设置：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主机上开放权限：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lvl="1"/>
            <a:r>
              <a:rPr lang="en-US" altLang="zh-CN" dirty="0"/>
              <a:t>CREATE USER '</a:t>
            </a:r>
            <a:r>
              <a:rPr lang="en-US" altLang="zh-CN" dirty="0" err="1"/>
              <a:t>uu</a:t>
            </a:r>
            <a:r>
              <a:rPr lang="en-US" altLang="zh-CN" dirty="0"/>
              <a:t>'@'%' IDENTIFIED BY '123';</a:t>
            </a:r>
          </a:p>
          <a:p>
            <a:pPr lvl="1"/>
            <a:r>
              <a:rPr lang="en-US" altLang="zh-CN" dirty="0"/>
              <a:t>GRANT ALL PRIVILEGES ON *.* TO '</a:t>
            </a:r>
            <a:r>
              <a:rPr lang="en-US" altLang="zh-CN" dirty="0" err="1"/>
              <a:t>uu</a:t>
            </a:r>
            <a:r>
              <a:rPr lang="en-US" altLang="zh-CN" dirty="0"/>
              <a:t>'@'%' WITH GRANT OPTION;</a:t>
            </a:r>
          </a:p>
          <a:p>
            <a:pPr lvl="1"/>
            <a:r>
              <a:rPr lang="en-US" altLang="zh-CN" dirty="0"/>
              <a:t>drop user '</a:t>
            </a:r>
            <a:r>
              <a:rPr lang="en-US" altLang="zh-CN" dirty="0" err="1"/>
              <a:t>uu</a:t>
            </a:r>
            <a:r>
              <a:rPr lang="en-US" altLang="zh-CN" dirty="0"/>
              <a:t>';</a:t>
            </a:r>
          </a:p>
          <a:p>
            <a:pPr lvl="1"/>
            <a:r>
              <a:rPr lang="en-US" altLang="zh-CN" dirty="0"/>
              <a:t>flush privileges;</a:t>
            </a:r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设置主机防火墙  打开所有</a:t>
            </a:r>
            <a:r>
              <a:rPr lang="en-US" altLang="zh-CN" dirty="0"/>
              <a:t>java </a:t>
            </a:r>
            <a:r>
              <a:rPr lang="zh-CN" altLang="en-US" dirty="0"/>
              <a:t>的访问</a:t>
            </a:r>
            <a:endParaRPr lang="en-US" altLang="zh-CN" dirty="0"/>
          </a:p>
          <a:p>
            <a:pPr marL="342900" indent="-342900">
              <a:buAutoNum type="arabicPeriod" startAt="3"/>
            </a:pPr>
            <a:r>
              <a:rPr lang="zh-CN" altLang="en-US" dirty="0"/>
              <a:t>客户端</a:t>
            </a:r>
            <a:r>
              <a:rPr lang="en-US" altLang="zh-CN" dirty="0"/>
              <a:t>JDBC </a:t>
            </a:r>
            <a:r>
              <a:rPr lang="zh-CN" altLang="en-US" dirty="0"/>
              <a:t>设置 </a:t>
            </a:r>
            <a:endParaRPr lang="en-US" altLang="zh-CN" dirty="0"/>
          </a:p>
          <a:p>
            <a:r>
              <a:rPr lang="zh-CN" altLang="en-US" dirty="0"/>
              <a:t>     密码账户见</a:t>
            </a:r>
            <a:r>
              <a:rPr lang="en-US" altLang="zh-CN" dirty="0"/>
              <a:t>1</a:t>
            </a:r>
          </a:p>
          <a:p>
            <a:endParaRPr lang="en-US" altLang="zh-CN" dirty="0"/>
          </a:p>
          <a:p>
            <a:pPr algn="l"/>
            <a:r>
              <a:rPr lang="en-US" altLang="zh-CN" sz="1800" dirty="0">
                <a:solidFill>
                  <a:srgbClr val="808080"/>
                </a:solidFill>
                <a:latin typeface="Inconsolata" panose="020B0609030003000000" pitchFamily="49" charset="0"/>
              </a:rPr>
              <a:t>remote side:</a:t>
            </a:r>
          </a:p>
          <a:p>
            <a:pPr algn="l"/>
            <a:r>
              <a:rPr lang="en-US" altLang="zh-CN" sz="1800" dirty="0">
                <a:solidFill>
                  <a:srgbClr val="808080"/>
                </a:solidFill>
                <a:latin typeface="Inconsolata" panose="020B0609030003000000" pitchFamily="49" charset="0"/>
              </a:rPr>
              <a:t>//    static final String DB_URL = </a:t>
            </a:r>
            <a:r>
              <a:rPr lang="en-US" altLang="zh-CN" sz="1800" dirty="0">
                <a:solidFill>
                  <a:srgbClr val="0070C0"/>
                </a:solidFill>
                <a:latin typeface="Inconsolata" panose="020B0609030003000000" pitchFamily="49" charset="0"/>
              </a:rPr>
              <a:t>"</a:t>
            </a:r>
            <a:r>
              <a:rPr lang="en-US" altLang="zh-CN" sz="1800" dirty="0" err="1">
                <a:solidFill>
                  <a:srgbClr val="0070C0"/>
                </a:solidFill>
                <a:latin typeface="Inconsolata" panose="020B0609030003000000" pitchFamily="49" charset="0"/>
              </a:rPr>
              <a:t>jdbc:mysql</a:t>
            </a:r>
            <a:r>
              <a:rPr lang="en-US" altLang="zh-CN" sz="1800" dirty="0">
                <a:solidFill>
                  <a:srgbClr val="0070C0"/>
                </a:solidFill>
                <a:latin typeface="Inconsolata" panose="020B0609030003000000" pitchFamily="49" charset="0"/>
              </a:rPr>
              <a:t>://192.168.0.139:3306/</a:t>
            </a:r>
            <a:r>
              <a:rPr lang="en-US" altLang="zh-CN" sz="1800" dirty="0" err="1">
                <a:solidFill>
                  <a:srgbClr val="0070C0"/>
                </a:solidFill>
                <a:latin typeface="Inconsolata" panose="020B0609030003000000" pitchFamily="49" charset="0"/>
              </a:rPr>
              <a:t>RUNOOB?characterEcoding</a:t>
            </a:r>
            <a:r>
              <a:rPr lang="en-US" altLang="zh-CN" sz="1800" dirty="0">
                <a:solidFill>
                  <a:srgbClr val="0070C0"/>
                </a:solidFill>
                <a:latin typeface="Inconsolata" panose="020B0609030003000000" pitchFamily="49" charset="0"/>
              </a:rPr>
              <a:t>=</a:t>
            </a:r>
            <a:r>
              <a:rPr lang="en-US" altLang="zh-CN" sz="1800" u="sng" dirty="0">
                <a:solidFill>
                  <a:srgbClr val="0070C0"/>
                </a:solidFill>
                <a:latin typeface="Inconsolata" panose="020B0609030003000000" pitchFamily="49" charset="0"/>
              </a:rPr>
              <a:t>utf-8&amp;useSSL=</a:t>
            </a:r>
            <a:r>
              <a:rPr lang="en-US" altLang="zh-CN" sz="1800" u="sng" dirty="0" err="1">
                <a:solidFill>
                  <a:srgbClr val="0070C0"/>
                </a:solidFill>
                <a:latin typeface="Inconsolata" panose="020B0609030003000000" pitchFamily="49" charset="0"/>
              </a:rPr>
              <a:t>false&amp;serverTimezone</a:t>
            </a:r>
            <a:r>
              <a:rPr lang="en-US" altLang="zh-CN" sz="1800" u="sng" dirty="0">
                <a:solidFill>
                  <a:srgbClr val="0070C0"/>
                </a:solidFill>
                <a:latin typeface="Inconsolata" panose="020B0609030003000000" pitchFamily="49" charset="0"/>
              </a:rPr>
              <a:t>=America/</a:t>
            </a:r>
            <a:r>
              <a:rPr lang="en-US" altLang="zh-CN" sz="1800" u="sng" dirty="0" err="1">
                <a:solidFill>
                  <a:srgbClr val="0070C0"/>
                </a:solidFill>
                <a:latin typeface="Inconsolata" panose="020B0609030003000000" pitchFamily="49" charset="0"/>
              </a:rPr>
              <a:t>Los_Angeles</a:t>
            </a:r>
            <a:r>
              <a:rPr lang="en-US" altLang="zh-CN" sz="1800" u="sng" dirty="0">
                <a:solidFill>
                  <a:srgbClr val="0070C0"/>
                </a:solidFill>
                <a:latin typeface="Inconsolata" panose="020B0609030003000000" pitchFamily="49" charset="0"/>
              </a:rPr>
              <a:t>";</a:t>
            </a:r>
          </a:p>
          <a:p>
            <a:pPr algn="l"/>
            <a:endParaRPr lang="en-US" altLang="zh-CN" u="sng" dirty="0">
              <a:solidFill>
                <a:srgbClr val="808080"/>
              </a:solidFill>
              <a:latin typeface="Inconsolata" panose="020B0609030003000000" pitchFamily="49" charset="0"/>
            </a:endParaRPr>
          </a:p>
          <a:p>
            <a:pPr lvl="1"/>
            <a:r>
              <a:rPr lang="en-US" altLang="zh-CN" dirty="0">
                <a:solidFill>
                  <a:srgbClr val="808080"/>
                </a:solidFill>
                <a:latin typeface="Inconsolata" panose="020B0609030003000000" pitchFamily="49" charset="0"/>
              </a:rPr>
              <a:t>192.168.0.139</a:t>
            </a:r>
            <a:r>
              <a:rPr lang="en-US" altLang="zh-CN" u="sng" dirty="0">
                <a:solidFill>
                  <a:srgbClr val="808080"/>
                </a:solidFill>
                <a:latin typeface="Inconsolata" panose="020B0609030003000000" pitchFamily="49" charset="0"/>
              </a:rPr>
              <a:t>  </a:t>
            </a:r>
            <a:r>
              <a:rPr lang="zh-CN" altLang="en-US" u="sng" dirty="0">
                <a:solidFill>
                  <a:srgbClr val="808080"/>
                </a:solidFill>
                <a:latin typeface="Inconsolata" panose="020B0609030003000000" pitchFamily="49" charset="0"/>
              </a:rPr>
              <a:t>为主机的 </a:t>
            </a:r>
            <a:r>
              <a:rPr lang="en-US" altLang="zh-CN" u="sng" dirty="0" err="1">
                <a:solidFill>
                  <a:srgbClr val="808080"/>
                </a:solidFill>
                <a:latin typeface="Inconsolata" panose="020B0609030003000000" pitchFamily="49" charset="0"/>
              </a:rPr>
              <a:t>ip</a:t>
            </a:r>
            <a:r>
              <a:rPr lang="en-US" altLang="zh-CN" u="sng" dirty="0">
                <a:solidFill>
                  <a:srgbClr val="808080"/>
                </a:solidFill>
                <a:latin typeface="Inconsolata" panose="020B0609030003000000" pitchFamily="49" charset="0"/>
              </a:rPr>
              <a:t> </a:t>
            </a:r>
            <a:r>
              <a:rPr lang="zh-CN" altLang="en-US" u="sng" dirty="0">
                <a:solidFill>
                  <a:srgbClr val="808080"/>
                </a:solidFill>
                <a:latin typeface="Inconsolata" panose="020B0609030003000000" pitchFamily="49" charset="0"/>
              </a:rPr>
              <a:t>地址</a:t>
            </a:r>
            <a:endParaRPr lang="en-US" altLang="zh-CN" u="sng" dirty="0">
              <a:solidFill>
                <a:srgbClr val="808080"/>
              </a:solidFill>
              <a:latin typeface="Inconsolata" panose="020B0609030003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859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>
            <a:extLst>
              <a:ext uri="{FF2B5EF4-FFF2-40B4-BE49-F238E27FC236}">
                <a16:creationId xmlns:a16="http://schemas.microsoft.com/office/drawing/2014/main" id="{32348AD0-619F-2513-1334-1E8FD8A99522}"/>
              </a:ext>
            </a:extLst>
          </p:cNvPr>
          <p:cNvSpPr txBox="1"/>
          <p:nvPr/>
        </p:nvSpPr>
        <p:spPr>
          <a:xfrm>
            <a:off x="719437" y="573599"/>
            <a:ext cx="910083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zh-CN" altLang="en-US" b="1" dirty="0"/>
              <a:t>准备数据 （</a:t>
            </a:r>
            <a:r>
              <a:rPr lang="zh-CN" altLang="en-US" dirty="0"/>
              <a:t>导入产品详情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dirty="0"/>
              <a:t>点开 </a:t>
            </a:r>
            <a:r>
              <a:rPr lang="en-US" altLang="zh-CN" dirty="0"/>
              <a:t>010114_yee_master.mdb</a:t>
            </a:r>
          </a:p>
          <a:p>
            <a:r>
              <a:rPr lang="zh-CN" altLang="en-US" dirty="0"/>
              <a:t>找到其中</a:t>
            </a:r>
            <a:r>
              <a:rPr lang="en-US" altLang="zh-CN" dirty="0"/>
              <a:t>Products </a:t>
            </a:r>
            <a:r>
              <a:rPr lang="zh-CN" altLang="en-US" dirty="0"/>
              <a:t>表 复制粘贴到新的</a:t>
            </a:r>
            <a:r>
              <a:rPr lang="en-US" altLang="zh-CN" dirty="0" err="1"/>
              <a:t>xls</a:t>
            </a:r>
            <a:r>
              <a:rPr lang="zh-CN" altLang="en-US" dirty="0"/>
              <a:t>中</a:t>
            </a:r>
            <a:endParaRPr lang="en-US" altLang="zh-CN" dirty="0"/>
          </a:p>
          <a:p>
            <a:r>
              <a:rPr lang="zh-CN" altLang="en-US" dirty="0"/>
              <a:t>删除</a:t>
            </a:r>
            <a:r>
              <a:rPr lang="en-US" altLang="zh-CN" dirty="0"/>
              <a:t>subtitle </a:t>
            </a:r>
            <a:r>
              <a:rPr lang="zh-CN" altLang="en-US" dirty="0"/>
              <a:t>后的 </a:t>
            </a:r>
            <a:r>
              <a:rPr lang="en-US" altLang="zh-CN" dirty="0"/>
              <a:t>5</a:t>
            </a:r>
            <a:r>
              <a:rPr lang="zh-CN" altLang="en-US" dirty="0"/>
              <a:t>列</a:t>
            </a:r>
            <a:endParaRPr lang="en-US" altLang="zh-CN" dirty="0"/>
          </a:p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SupplierID</a:t>
            </a:r>
            <a:r>
              <a:rPr 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en-US" dirty="0"/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CasesInStock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en-US" dirty="0"/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CasesOnOrder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Cost,</a:t>
            </a:r>
            <a:r>
              <a:rPr lang="en-US" dirty="0"/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PriceDate</a:t>
            </a:r>
            <a:r>
              <a:rPr lang="en-US" dirty="0"/>
              <a:t> 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以及最后两列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Threshold</a:t>
            </a:r>
            <a:r>
              <a:rPr lang="zh-CN" altLang="en-US" sz="18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dirty="0"/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ReOrder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/>
              <a:t>执行</a:t>
            </a:r>
            <a:r>
              <a:rPr lang="en-US" altLang="zh-CN" b="1" dirty="0"/>
              <a:t>code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package hi -&gt;</a:t>
            </a:r>
            <a:r>
              <a:rPr lang="en-US" altLang="zh-CN" dirty="0" err="1"/>
              <a:t>src</a:t>
            </a:r>
            <a:r>
              <a:rPr lang="en-US" altLang="zh-CN" dirty="0"/>
              <a:t>-&gt;</a:t>
            </a:r>
            <a:r>
              <a:rPr lang="en-US" altLang="zh-CN" dirty="0" err="1"/>
              <a:t>web_design</a:t>
            </a:r>
            <a:r>
              <a:rPr lang="en-US" altLang="zh-CN" dirty="0"/>
              <a:t>-&gt;rd_sql.java</a:t>
            </a:r>
          </a:p>
          <a:p>
            <a:r>
              <a:rPr lang="zh-CN" altLang="en-US" dirty="0"/>
              <a:t>修改</a:t>
            </a:r>
            <a:r>
              <a:rPr lang="en-US" altLang="zh-CN" dirty="0"/>
              <a:t>main function </a:t>
            </a:r>
            <a:r>
              <a:rPr lang="zh-CN" altLang="en-US" dirty="0"/>
              <a:t>中去执行  </a:t>
            </a:r>
            <a:r>
              <a:rPr lang="en-US" altLang="zh-CN" dirty="0"/>
              <a:t>Fun2  </a:t>
            </a:r>
            <a:r>
              <a:rPr lang="zh-CN" altLang="en-US" dirty="0"/>
              <a:t>需要把文件放入</a:t>
            </a:r>
            <a:endParaRPr lang="en-US" altLang="zh-CN" dirty="0"/>
          </a:p>
          <a:p>
            <a:endParaRPr lang="en-US" sz="1800" dirty="0">
              <a:solidFill>
                <a:srgbClr val="17C6A3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17C6A3"/>
                </a:solidFill>
                <a:latin typeface="Consolas" panose="020B0609020204030204" pitchFamily="49" charset="0"/>
              </a:rPr>
              <a:t>F:\\store-project\\javaGui\\javaGui\\img\\product.xls</a:t>
            </a:r>
          </a:p>
          <a:p>
            <a:endParaRPr lang="en-US" altLang="zh-CN" dirty="0">
              <a:solidFill>
                <a:srgbClr val="17C6A3"/>
              </a:solidFill>
              <a:latin typeface="Consolas" panose="020B0609020204030204" pitchFamily="49" charset="0"/>
            </a:endParaRPr>
          </a:p>
          <a:p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7BC9A-4B0D-D435-75D6-D42C47485122}"/>
              </a:ext>
            </a:extLst>
          </p:cNvPr>
          <p:cNvSpPr txBox="1"/>
          <p:nvPr/>
        </p:nvSpPr>
        <p:spPr>
          <a:xfrm>
            <a:off x="295275" y="2042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数据迁移 </a:t>
            </a:r>
            <a:r>
              <a:rPr lang="en-US" altLang="zh-CN" dirty="0"/>
              <a:t>from old yee2004</a:t>
            </a:r>
          </a:p>
        </p:txBody>
      </p:sp>
    </p:spTree>
    <p:extLst>
      <p:ext uri="{BB962C8B-B14F-4D97-AF65-F5344CB8AC3E}">
        <p14:creationId xmlns:p14="http://schemas.microsoft.com/office/powerpoint/2010/main" val="2265538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>
            <a:extLst>
              <a:ext uri="{FF2B5EF4-FFF2-40B4-BE49-F238E27FC236}">
                <a16:creationId xmlns:a16="http://schemas.microsoft.com/office/drawing/2014/main" id="{32348AD0-619F-2513-1334-1E8FD8A99522}"/>
              </a:ext>
            </a:extLst>
          </p:cNvPr>
          <p:cNvSpPr txBox="1"/>
          <p:nvPr/>
        </p:nvSpPr>
        <p:spPr>
          <a:xfrm>
            <a:off x="719437" y="573599"/>
            <a:ext cx="910083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zh-CN" altLang="en-US" b="1" dirty="0"/>
              <a:t>准备数据 （</a:t>
            </a:r>
            <a:r>
              <a:rPr lang="zh-CN" altLang="en-US" dirty="0"/>
              <a:t>导入客户详情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dirty="0"/>
              <a:t>点开 </a:t>
            </a:r>
            <a:r>
              <a:rPr lang="en-US" altLang="zh-CN" dirty="0"/>
              <a:t>010114_yee_master.mdb</a:t>
            </a:r>
          </a:p>
          <a:p>
            <a:r>
              <a:rPr lang="zh-CN" altLang="en-US" dirty="0"/>
              <a:t>找到其中</a:t>
            </a:r>
            <a:r>
              <a:rPr lang="en-US" altLang="zh-CN" dirty="0"/>
              <a:t>Customers </a:t>
            </a:r>
            <a:r>
              <a:rPr lang="zh-CN" altLang="en-US" dirty="0"/>
              <a:t>表 复制粘贴到新的</a:t>
            </a:r>
            <a:r>
              <a:rPr lang="en-US" altLang="zh-CN" dirty="0" err="1"/>
              <a:t>xls</a:t>
            </a:r>
            <a:r>
              <a:rPr lang="zh-CN" altLang="en-US" dirty="0"/>
              <a:t>中</a:t>
            </a:r>
            <a:endParaRPr lang="en-US" altLang="zh-CN" dirty="0"/>
          </a:p>
          <a:p>
            <a:r>
              <a:rPr lang="zh-CN" altLang="en-US" dirty="0"/>
              <a:t>删除最后一列</a:t>
            </a:r>
            <a:endParaRPr lang="en-US" altLang="zh-CN" dirty="0"/>
          </a:p>
          <a:p>
            <a:endParaRPr lang="en-US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/>
              <a:t>执行</a:t>
            </a:r>
            <a:r>
              <a:rPr lang="en-US" altLang="zh-CN" b="1" dirty="0"/>
              <a:t>code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package hi -&gt;</a:t>
            </a:r>
            <a:r>
              <a:rPr lang="en-US" altLang="zh-CN" dirty="0" err="1"/>
              <a:t>src</a:t>
            </a:r>
            <a:r>
              <a:rPr lang="en-US" altLang="zh-CN" dirty="0"/>
              <a:t>-&gt;</a:t>
            </a:r>
            <a:r>
              <a:rPr lang="en-US" altLang="zh-CN" dirty="0" err="1"/>
              <a:t>web_design</a:t>
            </a:r>
            <a:r>
              <a:rPr lang="en-US" altLang="zh-CN" dirty="0"/>
              <a:t>-&gt;rd_sql.java</a:t>
            </a:r>
          </a:p>
          <a:p>
            <a:r>
              <a:rPr lang="zh-CN" altLang="en-US" dirty="0"/>
              <a:t>修改</a:t>
            </a:r>
            <a:r>
              <a:rPr lang="en-US" altLang="zh-CN" dirty="0"/>
              <a:t>main function </a:t>
            </a:r>
            <a:r>
              <a:rPr lang="zh-CN" altLang="en-US" dirty="0"/>
              <a:t>中去执行  </a:t>
            </a:r>
            <a:r>
              <a:rPr lang="en-US" altLang="zh-CN" dirty="0"/>
              <a:t>Fun2  </a:t>
            </a:r>
            <a:r>
              <a:rPr lang="zh-CN" altLang="en-US" dirty="0"/>
              <a:t>需要把文件放入</a:t>
            </a:r>
            <a:endParaRPr lang="en-US" altLang="zh-CN" dirty="0"/>
          </a:p>
          <a:p>
            <a:endParaRPr lang="en-US" altLang="zh-CN" dirty="0"/>
          </a:p>
          <a:p>
            <a:r>
              <a:rPr lang="en-US" sz="1800" dirty="0">
                <a:solidFill>
                  <a:srgbClr val="17C6A3"/>
                </a:solidFill>
                <a:latin typeface="Consolas" panose="020B0609020204030204" pitchFamily="49" charset="0"/>
              </a:rPr>
              <a:t>F:\\store-project\\javaGui\\javaGui\\img\\custom.xls</a:t>
            </a:r>
            <a:endParaRPr lang="en-US" altLang="zh-CN" dirty="0">
              <a:solidFill>
                <a:srgbClr val="17C6A3"/>
              </a:solidFill>
              <a:latin typeface="Consolas" panose="020B0609020204030204" pitchFamily="49" charset="0"/>
            </a:endParaRPr>
          </a:p>
          <a:p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7BC9A-4B0D-D435-75D6-D42C47485122}"/>
              </a:ext>
            </a:extLst>
          </p:cNvPr>
          <p:cNvSpPr txBox="1"/>
          <p:nvPr/>
        </p:nvSpPr>
        <p:spPr>
          <a:xfrm>
            <a:off x="295275" y="2042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数据迁移 </a:t>
            </a:r>
            <a:r>
              <a:rPr lang="en-US" altLang="zh-CN" dirty="0"/>
              <a:t>from old yee2004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A990D-043F-CBC2-B96E-0064D10F9772}"/>
              </a:ext>
            </a:extLst>
          </p:cNvPr>
          <p:cNvSpPr txBox="1"/>
          <p:nvPr/>
        </p:nvSpPr>
        <p:spPr>
          <a:xfrm>
            <a:off x="850900" y="4636250"/>
            <a:ext cx="9728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 err="1">
                <a:solidFill>
                  <a:srgbClr val="6FC5EE"/>
                </a:solidFill>
                <a:latin typeface="Consolas" panose="020B0609020204030204" pitchFamily="49" charset="0"/>
              </a:rPr>
              <a:t>java.lang.NumberFormatException</a:t>
            </a:r>
            <a:r>
              <a:rPr lang="en-US" sz="1800" u="sng" dirty="0">
                <a:solidFill>
                  <a:srgbClr val="E11E46"/>
                </a:solidFill>
                <a:latin typeface="Consolas" panose="020B0609020204030204" pitchFamily="49" charset="0"/>
              </a:rPr>
              <a:t>: For input string: "“</a:t>
            </a:r>
          </a:p>
          <a:p>
            <a:r>
              <a:rPr lang="zh-CN" altLang="en-US" u="sng" dirty="0">
                <a:latin typeface="Consolas" panose="020B0609020204030204" pitchFamily="49" charset="0"/>
              </a:rPr>
              <a:t>不影响最终结果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004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>
            <a:extLst>
              <a:ext uri="{FF2B5EF4-FFF2-40B4-BE49-F238E27FC236}">
                <a16:creationId xmlns:a16="http://schemas.microsoft.com/office/drawing/2014/main" id="{32348AD0-619F-2513-1334-1E8FD8A99522}"/>
              </a:ext>
            </a:extLst>
          </p:cNvPr>
          <p:cNvSpPr txBox="1"/>
          <p:nvPr/>
        </p:nvSpPr>
        <p:spPr>
          <a:xfrm>
            <a:off x="719437" y="573599"/>
            <a:ext cx="910083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zh-CN" altLang="en-US" b="1" dirty="0"/>
              <a:t>准备数据 （</a:t>
            </a:r>
            <a:r>
              <a:rPr lang="zh-CN" altLang="en-US" dirty="0"/>
              <a:t>导入供货商详情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dirty="0"/>
              <a:t>点开 </a:t>
            </a:r>
            <a:r>
              <a:rPr lang="en-US" altLang="zh-CN" dirty="0"/>
              <a:t>010114_yee_master.mdb</a:t>
            </a:r>
          </a:p>
          <a:p>
            <a:r>
              <a:rPr lang="zh-CN" altLang="en-US" dirty="0"/>
              <a:t>找到其中 </a:t>
            </a:r>
            <a:r>
              <a:rPr lang="en-US" altLang="zh-CN" dirty="0"/>
              <a:t>Suppliers </a:t>
            </a:r>
            <a:r>
              <a:rPr lang="zh-CN" altLang="en-US" dirty="0"/>
              <a:t>表 复制粘贴到新的</a:t>
            </a:r>
            <a:r>
              <a:rPr lang="en-US" altLang="zh-CN" dirty="0" err="1"/>
              <a:t>xls</a:t>
            </a:r>
            <a:r>
              <a:rPr lang="zh-CN" altLang="en-US" dirty="0"/>
              <a:t>中</a:t>
            </a:r>
            <a:endParaRPr lang="en-US" altLang="zh-CN" dirty="0"/>
          </a:p>
          <a:p>
            <a:r>
              <a:rPr lang="zh-CN" altLang="en-US" dirty="0"/>
              <a:t>删除最后一列</a:t>
            </a:r>
            <a:endParaRPr lang="en-US" altLang="zh-CN" dirty="0"/>
          </a:p>
          <a:p>
            <a:endParaRPr lang="en-US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/>
              <a:t>执行</a:t>
            </a:r>
            <a:r>
              <a:rPr lang="en-US" altLang="zh-CN" b="1" dirty="0"/>
              <a:t>code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package hi -&gt;</a:t>
            </a:r>
            <a:r>
              <a:rPr lang="en-US" altLang="zh-CN" dirty="0" err="1"/>
              <a:t>src</a:t>
            </a:r>
            <a:r>
              <a:rPr lang="en-US" altLang="zh-CN" dirty="0"/>
              <a:t>-&gt;</a:t>
            </a:r>
            <a:r>
              <a:rPr lang="en-US" altLang="zh-CN" dirty="0" err="1"/>
              <a:t>web_design</a:t>
            </a:r>
            <a:r>
              <a:rPr lang="en-US" altLang="zh-CN" dirty="0"/>
              <a:t>-&gt;rd_sql.java</a:t>
            </a:r>
          </a:p>
          <a:p>
            <a:r>
              <a:rPr lang="zh-CN" altLang="en-US" dirty="0"/>
              <a:t>修改</a:t>
            </a:r>
            <a:r>
              <a:rPr lang="en-US" altLang="zh-CN" dirty="0"/>
              <a:t>main function </a:t>
            </a:r>
            <a:r>
              <a:rPr lang="zh-CN" altLang="en-US" dirty="0"/>
              <a:t>中去执行  </a:t>
            </a:r>
            <a:r>
              <a:rPr lang="en-US" altLang="zh-CN" dirty="0"/>
              <a:t>Fun3  </a:t>
            </a:r>
            <a:r>
              <a:rPr lang="zh-CN" altLang="en-US" dirty="0"/>
              <a:t>需要把文件放入</a:t>
            </a:r>
            <a:endParaRPr lang="en-US" altLang="zh-CN" dirty="0"/>
          </a:p>
          <a:p>
            <a:endParaRPr lang="en-US" altLang="zh-CN" dirty="0"/>
          </a:p>
          <a:p>
            <a:r>
              <a:rPr lang="en-US" sz="1800" dirty="0">
                <a:solidFill>
                  <a:srgbClr val="17C6A3"/>
                </a:solidFill>
                <a:latin typeface="Consolas" panose="020B0609020204030204" pitchFamily="49" charset="0"/>
              </a:rPr>
              <a:t>F:\\store-project\\javaGui\\javaGui\\img\\supplier.xls</a:t>
            </a:r>
            <a:endParaRPr lang="en-US" altLang="zh-CN" dirty="0">
              <a:solidFill>
                <a:srgbClr val="17C6A3"/>
              </a:solidFill>
              <a:latin typeface="Consolas" panose="020B0609020204030204" pitchFamily="49" charset="0"/>
            </a:endParaRPr>
          </a:p>
          <a:p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7BC9A-4B0D-D435-75D6-D42C47485122}"/>
              </a:ext>
            </a:extLst>
          </p:cNvPr>
          <p:cNvSpPr txBox="1"/>
          <p:nvPr/>
        </p:nvSpPr>
        <p:spPr>
          <a:xfrm>
            <a:off x="295275" y="2042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数据迁移 </a:t>
            </a:r>
            <a:r>
              <a:rPr lang="en-US" altLang="zh-CN" dirty="0"/>
              <a:t>from old yee2004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3D122-3CE6-DD70-4EA5-E189CBB1243F}"/>
              </a:ext>
            </a:extLst>
          </p:cNvPr>
          <p:cNvSpPr txBox="1"/>
          <p:nvPr/>
        </p:nvSpPr>
        <p:spPr>
          <a:xfrm>
            <a:off x="850900" y="4636250"/>
            <a:ext cx="9728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 err="1">
                <a:solidFill>
                  <a:srgbClr val="6FC5EE"/>
                </a:solidFill>
                <a:latin typeface="Consolas" panose="020B0609020204030204" pitchFamily="49" charset="0"/>
              </a:rPr>
              <a:t>java.lang.NumberFormatException</a:t>
            </a:r>
            <a:r>
              <a:rPr lang="en-US" sz="1800" u="sng" dirty="0">
                <a:solidFill>
                  <a:srgbClr val="E11E46"/>
                </a:solidFill>
                <a:latin typeface="Consolas" panose="020B0609020204030204" pitchFamily="49" charset="0"/>
              </a:rPr>
              <a:t>: For input string: "“</a:t>
            </a:r>
          </a:p>
          <a:p>
            <a:r>
              <a:rPr lang="zh-CN" altLang="en-US" u="sng" dirty="0">
                <a:latin typeface="Consolas" panose="020B0609020204030204" pitchFamily="49" charset="0"/>
              </a:rPr>
              <a:t>不影响最终结果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23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3FD7969-E856-4572-B526-2C1F5036F46D}"/>
              </a:ext>
            </a:extLst>
          </p:cNvPr>
          <p:cNvSpPr txBox="1"/>
          <p:nvPr/>
        </p:nvSpPr>
        <p:spPr>
          <a:xfrm>
            <a:off x="475382" y="144911"/>
            <a:ext cx="247465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Ad_store.java</a:t>
            </a:r>
          </a:p>
          <a:p>
            <a:r>
              <a:rPr lang="zh-CN" altLang="en-US" dirty="0"/>
              <a:t>显示 表   </a:t>
            </a:r>
            <a:r>
              <a:rPr lang="en-US" altLang="zh-CN" dirty="0"/>
              <a:t>inter join</a:t>
            </a:r>
          </a:p>
          <a:p>
            <a:endParaRPr lang="en-US" altLang="zh-CN" dirty="0"/>
          </a:p>
          <a:p>
            <a:r>
              <a:rPr lang="zh-CN" altLang="en-US" dirty="0"/>
              <a:t>拉时间段计算 库存 作为基准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也可以手动修改基准库存</a:t>
            </a:r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C0855F-9316-43AA-869C-4FDB37E5CB00}"/>
              </a:ext>
            </a:extLst>
          </p:cNvPr>
          <p:cNvSpPr txBox="1"/>
          <p:nvPr/>
        </p:nvSpPr>
        <p:spPr>
          <a:xfrm>
            <a:off x="3297605" y="726519"/>
            <a:ext cx="247465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seeDetail.java</a:t>
            </a:r>
          </a:p>
          <a:p>
            <a:r>
              <a:rPr lang="zh-CN" altLang="en-US" dirty="0"/>
              <a:t>显示 表   </a:t>
            </a:r>
            <a:r>
              <a:rPr lang="en-US" altLang="zh-CN" dirty="0"/>
              <a:t>inter join</a:t>
            </a:r>
          </a:p>
          <a:p>
            <a:endParaRPr lang="en-US" altLang="zh-CN" dirty="0"/>
          </a:p>
          <a:p>
            <a:r>
              <a:rPr lang="zh-CN" altLang="en-US" dirty="0"/>
              <a:t>拉时间段计算现有库存</a:t>
            </a:r>
            <a:endParaRPr lang="en-US" altLang="zh-CN" dirty="0"/>
          </a:p>
          <a:p>
            <a:r>
              <a:rPr lang="en-US" altLang="zh-CN" dirty="0"/>
              <a:t>=</a:t>
            </a:r>
            <a:r>
              <a:rPr lang="zh-CN" altLang="en-US" dirty="0"/>
              <a:t>基准库存 </a:t>
            </a:r>
            <a:r>
              <a:rPr lang="en-US" altLang="zh-CN" dirty="0"/>
              <a:t>+ </a:t>
            </a:r>
            <a:r>
              <a:rPr lang="zh-CN" altLang="en-US" dirty="0"/>
              <a:t>时间段库存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795BDE-C193-4D89-B76C-2E555ACBFAFF}"/>
              </a:ext>
            </a:extLst>
          </p:cNvPr>
          <p:cNvSpPr txBox="1"/>
          <p:nvPr/>
        </p:nvSpPr>
        <p:spPr>
          <a:xfrm>
            <a:off x="6806973" y="311021"/>
            <a:ext cx="25101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</a:p>
          <a:p>
            <a:r>
              <a:rPr lang="en-US" altLang="zh-CN" dirty="0" err="1"/>
              <a:t>BuyList</a:t>
            </a:r>
            <a:endParaRPr lang="en-US" altLang="zh-CN" dirty="0"/>
          </a:p>
          <a:p>
            <a:r>
              <a:rPr lang="en-US" altLang="zh-CN" dirty="0">
                <a:solidFill>
                  <a:srgbClr val="0070C0"/>
                </a:solidFill>
              </a:rPr>
              <a:t>id int</a:t>
            </a:r>
            <a:r>
              <a:rPr lang="zh-CN" altLang="en-US" dirty="0">
                <a:solidFill>
                  <a:srgbClr val="0070C0"/>
                </a:solidFill>
              </a:rPr>
              <a:t>，</a:t>
            </a:r>
            <a:endParaRPr lang="en-US" altLang="zh-CN" dirty="0"/>
          </a:p>
          <a:p>
            <a:r>
              <a:rPr lang="en-US" altLang="zh-CN" dirty="0" err="1"/>
              <a:t>sid</a:t>
            </a:r>
            <a:r>
              <a:rPr lang="en-US" altLang="zh-CN" dirty="0"/>
              <a:t> int, (seller list id)</a:t>
            </a:r>
          </a:p>
          <a:p>
            <a:r>
              <a:rPr lang="en-US" altLang="zh-CN" dirty="0" err="1"/>
              <a:t>transdate</a:t>
            </a:r>
            <a:r>
              <a:rPr lang="en-US" altLang="zh-CN" dirty="0"/>
              <a:t> date,</a:t>
            </a:r>
          </a:p>
          <a:p>
            <a:r>
              <a:rPr lang="en-US" altLang="zh-CN" dirty="0" err="1">
                <a:solidFill>
                  <a:srgbClr val="0070C0"/>
                </a:solidFill>
              </a:rPr>
              <a:t>Inv_id</a:t>
            </a:r>
            <a:r>
              <a:rPr lang="en-US" altLang="zh-CN" dirty="0">
                <a:solidFill>
                  <a:srgbClr val="0070C0"/>
                </a:solidFill>
              </a:rPr>
              <a:t> int</a:t>
            </a:r>
            <a:r>
              <a:rPr lang="zh-CN" altLang="en-US" dirty="0">
                <a:solidFill>
                  <a:srgbClr val="0070C0"/>
                </a:solidFill>
              </a:rPr>
              <a:t>，</a:t>
            </a:r>
            <a:r>
              <a:rPr lang="en-US" altLang="zh-CN" dirty="0"/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Inv_id</a:t>
            </a:r>
            <a:r>
              <a:rPr lang="en-US" altLang="zh-CN" dirty="0"/>
              <a:t> ID)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 err="1"/>
              <a:t>largenum</a:t>
            </a:r>
            <a:r>
              <a:rPr lang="en-US" altLang="zh-CN" dirty="0"/>
              <a:t> decimal(12,2))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C90253-3476-47C5-9D6A-D64F694E0A2B}"/>
              </a:ext>
            </a:extLst>
          </p:cNvPr>
          <p:cNvSpPr txBox="1"/>
          <p:nvPr/>
        </p:nvSpPr>
        <p:spPr>
          <a:xfrm>
            <a:off x="6806973" y="3059668"/>
            <a:ext cx="2749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进了些什么货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17B478-3BC6-42CF-B020-E5D716E7E276}"/>
              </a:ext>
            </a:extLst>
          </p:cNvPr>
          <p:cNvSpPr txBox="1"/>
          <p:nvPr/>
        </p:nvSpPr>
        <p:spPr>
          <a:xfrm>
            <a:off x="7093698" y="4321800"/>
            <a:ext cx="247465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from_seller.java</a:t>
            </a:r>
          </a:p>
          <a:p>
            <a:endParaRPr lang="en-US" altLang="zh-CN" dirty="0"/>
          </a:p>
          <a:p>
            <a:r>
              <a:rPr lang="zh-CN" altLang="en-US" dirty="0"/>
              <a:t>选取，搜索 </a:t>
            </a:r>
            <a:r>
              <a:rPr lang="en-US" altLang="zh-CN" dirty="0"/>
              <a:t>inv list </a:t>
            </a:r>
          </a:p>
          <a:p>
            <a:r>
              <a:rPr lang="zh-CN" altLang="en-US" dirty="0"/>
              <a:t>选取，搜索 </a:t>
            </a:r>
            <a:r>
              <a:rPr lang="en-US" altLang="zh-CN" dirty="0"/>
              <a:t>seller list </a:t>
            </a:r>
          </a:p>
          <a:p>
            <a:endParaRPr lang="en-US" altLang="zh-CN" dirty="0"/>
          </a:p>
          <a:p>
            <a:r>
              <a:rPr lang="zh-CN" altLang="en-US" dirty="0"/>
              <a:t>下单  添加刀 </a:t>
            </a:r>
            <a:r>
              <a:rPr lang="en-US" altLang="zh-CN" dirty="0" err="1"/>
              <a:t>buylist</a:t>
            </a:r>
            <a:r>
              <a:rPr lang="zh-CN" altLang="en-US" dirty="0"/>
              <a:t>中</a:t>
            </a:r>
            <a:endParaRPr lang="en-US" altLang="zh-CN" dirty="0"/>
          </a:p>
          <a:p>
            <a:r>
              <a:rPr lang="zh-CN" altLang="en-US" dirty="0"/>
              <a:t>批量删除功能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ABB2D9-28B6-4312-A118-0DF670F12CD9}"/>
              </a:ext>
            </a:extLst>
          </p:cNvPr>
          <p:cNvSpPr txBox="1"/>
          <p:nvPr/>
        </p:nvSpPr>
        <p:spPr>
          <a:xfrm>
            <a:off x="475382" y="3875812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Check_store.java  </a:t>
            </a:r>
            <a:r>
              <a:rPr lang="zh-CN" altLang="en-US" dirty="0">
                <a:solidFill>
                  <a:srgbClr val="0070C0"/>
                </a:solidFill>
              </a:rPr>
              <a:t>已和 </a:t>
            </a:r>
            <a:r>
              <a:rPr lang="en-US" altLang="zh-CN" dirty="0">
                <a:solidFill>
                  <a:srgbClr val="0070C0"/>
                </a:solidFill>
              </a:rPr>
              <a:t>ad_store.java </a:t>
            </a:r>
            <a:r>
              <a:rPr lang="zh-CN" altLang="en-US" dirty="0">
                <a:solidFill>
                  <a:srgbClr val="0070C0"/>
                </a:solidFill>
              </a:rPr>
              <a:t>功能合并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此处根据 卖的记录和买的记录，基准库存 计算当前库存  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以大单位为准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要提供计算的时间 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某段时间内    入库 和 出库</a:t>
            </a:r>
            <a:endParaRPr lang="en-US" altLang="zh-C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323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4F9EAAB-5A4C-427F-BF28-DE450A6E4958}"/>
              </a:ext>
            </a:extLst>
          </p:cNvPr>
          <p:cNvSpPr txBox="1"/>
          <p:nvPr/>
        </p:nvSpPr>
        <p:spPr>
          <a:xfrm>
            <a:off x="4840917" y="294319"/>
            <a:ext cx="251016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</a:p>
          <a:p>
            <a:r>
              <a:rPr lang="en-US" altLang="zh-CN" dirty="0" err="1"/>
              <a:t>revorderList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0070C0"/>
                </a:solidFill>
              </a:rPr>
              <a:t>id int, (invoice ID)</a:t>
            </a:r>
          </a:p>
          <a:p>
            <a:r>
              <a:rPr lang="en-US" altLang="zh-CN" dirty="0" err="1">
                <a:solidFill>
                  <a:srgbClr val="0070C0"/>
                </a:solidFill>
              </a:rPr>
              <a:t>innerid</a:t>
            </a:r>
            <a:r>
              <a:rPr lang="en-US" altLang="zh-CN" dirty="0">
                <a:solidFill>
                  <a:srgbClr val="0070C0"/>
                </a:solidFill>
              </a:rPr>
              <a:t> int,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qty decimal(14,4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</a:p>
          <a:p>
            <a:endParaRPr lang="en-US" altLang="zh-CN" dirty="0"/>
          </a:p>
          <a:p>
            <a:r>
              <a:rPr lang="en-US" altLang="zh-CN" dirty="0"/>
              <a:t>unit varchar(20),</a:t>
            </a:r>
          </a:p>
          <a:p>
            <a:r>
              <a:rPr lang="en-US" altLang="zh-CN" dirty="0"/>
              <a:t>price decimal(12,2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taxrate</a:t>
            </a:r>
            <a:r>
              <a:rPr lang="en-US" altLang="zh-CN" dirty="0"/>
              <a:t> varchar(10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ch</a:t>
            </a:r>
            <a:r>
              <a:rPr lang="en-US" altLang="zh-CN" dirty="0"/>
              <a:t> varchar(80),</a:t>
            </a:r>
          </a:p>
          <a:p>
            <a:r>
              <a:rPr lang="en-US" altLang="zh-CN" dirty="0" err="1"/>
              <a:t>en</a:t>
            </a:r>
            <a:r>
              <a:rPr lang="en-US" altLang="zh-CN" dirty="0"/>
              <a:t> varchar(80),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4B2E36-DB8C-4CD1-8C71-693F739AFE2E}"/>
              </a:ext>
            </a:extLst>
          </p:cNvPr>
          <p:cNvSpPr txBox="1"/>
          <p:nvPr/>
        </p:nvSpPr>
        <p:spPr>
          <a:xfrm>
            <a:off x="8928382" y="629774"/>
            <a:ext cx="274985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InvoiceList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id int, (invoice ID)</a:t>
            </a:r>
          </a:p>
          <a:p>
            <a:r>
              <a:rPr lang="en-US" altLang="zh-CN" dirty="0" err="1"/>
              <a:t>orderdate</a:t>
            </a:r>
            <a:r>
              <a:rPr lang="en-US" altLang="zh-CN" dirty="0"/>
              <a:t> date,</a:t>
            </a:r>
          </a:p>
          <a:p>
            <a:r>
              <a:rPr lang="en-US" altLang="zh-CN" dirty="0" err="1"/>
              <a:t>ponumber</a:t>
            </a:r>
            <a:r>
              <a:rPr lang="en-US" altLang="zh-CN" dirty="0"/>
              <a:t> varchar(20),</a:t>
            </a:r>
            <a:endParaRPr lang="zh-CN" altLang="en-US" dirty="0"/>
          </a:p>
          <a:p>
            <a:r>
              <a:rPr lang="en-US" altLang="zh-CN" dirty="0"/>
              <a:t>term int,</a:t>
            </a:r>
          </a:p>
          <a:p>
            <a:r>
              <a:rPr lang="en-US" altLang="zh-CN" dirty="0"/>
              <a:t>total decimal(13,2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</a:p>
          <a:p>
            <a:endParaRPr lang="en-US" altLang="zh-CN" dirty="0"/>
          </a:p>
          <a:p>
            <a:r>
              <a:rPr lang="en-US" altLang="zh-CN" dirty="0" err="1"/>
              <a:t>cid</a:t>
            </a:r>
            <a:r>
              <a:rPr lang="en-US" altLang="zh-CN" dirty="0"/>
              <a:t> int, </a:t>
            </a:r>
          </a:p>
          <a:p>
            <a:r>
              <a:rPr lang="en-US" altLang="zh-CN" dirty="0"/>
              <a:t>name varchar(80), </a:t>
            </a:r>
          </a:p>
          <a:p>
            <a:r>
              <a:rPr lang="en-US" altLang="zh-CN" dirty="0"/>
              <a:t>phone varchar(20),</a:t>
            </a:r>
          </a:p>
          <a:p>
            <a:r>
              <a:rPr lang="en-US" altLang="zh-CN" dirty="0" err="1"/>
              <a:t>addr</a:t>
            </a:r>
            <a:r>
              <a:rPr lang="en-US" altLang="zh-CN" dirty="0"/>
              <a:t> varchar(80),  </a:t>
            </a:r>
          </a:p>
          <a:p>
            <a:r>
              <a:rPr lang="en-US" altLang="zh-CN" dirty="0"/>
              <a:t>city varchar(20),</a:t>
            </a:r>
          </a:p>
          <a:p>
            <a:r>
              <a:rPr lang="en-US" altLang="zh-CN" dirty="0"/>
              <a:t> state varchar(20), </a:t>
            </a:r>
          </a:p>
          <a:p>
            <a:r>
              <a:rPr lang="en-US" altLang="zh-CN" dirty="0"/>
              <a:t>zip varchar(20) , 	</a:t>
            </a:r>
          </a:p>
          <a:p>
            <a:r>
              <a:rPr lang="en-US" altLang="zh-CN" dirty="0" err="1"/>
              <a:t>taxrate</a:t>
            </a:r>
            <a:r>
              <a:rPr lang="en-US" altLang="zh-CN" dirty="0"/>
              <a:t> varchar(10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C9A27D-2FDF-4712-B7CF-1EC669DC3398}"/>
              </a:ext>
            </a:extLst>
          </p:cNvPr>
          <p:cNvSpPr txBox="1"/>
          <p:nvPr/>
        </p:nvSpPr>
        <p:spPr>
          <a:xfrm>
            <a:off x="788967" y="571318"/>
            <a:ext cx="250128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Temporder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id int, (goods ID)</a:t>
            </a:r>
          </a:p>
          <a:p>
            <a:r>
              <a:rPr lang="en-US" altLang="zh-CN" dirty="0"/>
              <a:t>qty decimal</a:t>
            </a:r>
            <a:r>
              <a:rPr lang="en-US" altLang="zh-CN"/>
              <a:t>(14,4),</a:t>
            </a:r>
            <a:endParaRPr lang="en-US" altLang="zh-CN" dirty="0"/>
          </a:p>
          <a:p>
            <a:r>
              <a:rPr lang="en-US" altLang="zh-CN" dirty="0"/>
              <a:t>unit varchar(10),</a:t>
            </a:r>
          </a:p>
          <a:p>
            <a:r>
              <a:rPr lang="en-US" altLang="zh-CN" dirty="0"/>
              <a:t>price decimal(12,2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taxrate</a:t>
            </a:r>
            <a:r>
              <a:rPr lang="en-US" altLang="zh-CN" dirty="0"/>
              <a:t> varchar(10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Ch varchar(80),</a:t>
            </a:r>
          </a:p>
          <a:p>
            <a:r>
              <a:rPr lang="en-US" altLang="zh-CN" dirty="0" err="1"/>
              <a:t>En</a:t>
            </a:r>
            <a:r>
              <a:rPr lang="en-US" altLang="zh-CN" dirty="0"/>
              <a:t> varchar(80),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DD8F7ED-0B80-4CAF-B89D-E8D401E6BAD6}"/>
              </a:ext>
            </a:extLst>
          </p:cNvPr>
          <p:cNvSpPr txBox="1"/>
          <p:nvPr/>
        </p:nvSpPr>
        <p:spPr>
          <a:xfrm>
            <a:off x="4721070" y="4558338"/>
            <a:ext cx="27498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一个 </a:t>
            </a:r>
            <a:r>
              <a:rPr lang="en-US" altLang="zh-CN" dirty="0"/>
              <a:t>invoice </a:t>
            </a:r>
            <a:r>
              <a:rPr lang="zh-CN" altLang="en-US" dirty="0"/>
              <a:t>有很多</a:t>
            </a:r>
            <a:r>
              <a:rPr lang="en-US" altLang="zh-CN" dirty="0"/>
              <a:t>item</a:t>
            </a:r>
          </a:p>
          <a:p>
            <a:r>
              <a:rPr lang="zh-CN" altLang="en-US" dirty="0"/>
              <a:t>每条  </a:t>
            </a:r>
            <a:r>
              <a:rPr lang="en-US" altLang="zh-CN" dirty="0"/>
              <a:t>item </a:t>
            </a:r>
            <a:r>
              <a:rPr lang="zh-CN" altLang="en-US" dirty="0"/>
              <a:t>要变化的信息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067E93-0404-4656-BD5A-EB4BF23C10FC}"/>
              </a:ext>
            </a:extLst>
          </p:cNvPr>
          <p:cNvSpPr txBox="1"/>
          <p:nvPr/>
        </p:nvSpPr>
        <p:spPr>
          <a:xfrm>
            <a:off x="8928382" y="5376229"/>
            <a:ext cx="2474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每条 </a:t>
            </a:r>
            <a:r>
              <a:rPr lang="en-US" altLang="zh-CN" dirty="0"/>
              <a:t>invoice </a:t>
            </a:r>
            <a:r>
              <a:rPr lang="zh-CN" altLang="en-US" dirty="0"/>
              <a:t>的信息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D08B06-2639-40D4-8666-A2475DD6180B}"/>
              </a:ext>
            </a:extLst>
          </p:cNvPr>
          <p:cNvSpPr txBox="1"/>
          <p:nvPr/>
        </p:nvSpPr>
        <p:spPr>
          <a:xfrm>
            <a:off x="762331" y="3819674"/>
            <a:ext cx="25012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字符串输入了</a:t>
            </a:r>
            <a:endParaRPr lang="en-US" altLang="zh-CN" dirty="0"/>
          </a:p>
          <a:p>
            <a:r>
              <a:rPr lang="en-US" altLang="zh-CN" dirty="0"/>
              <a:t>term,</a:t>
            </a:r>
          </a:p>
          <a:p>
            <a:r>
              <a:rPr lang="en-US" altLang="zh-CN" dirty="0" err="1"/>
              <a:t>orderdate</a:t>
            </a:r>
            <a:endParaRPr lang="en-US" altLang="zh-CN" dirty="0"/>
          </a:p>
          <a:p>
            <a:r>
              <a:rPr lang="en-US" altLang="zh-CN" dirty="0" err="1"/>
              <a:t>ponumber</a:t>
            </a:r>
            <a:r>
              <a:rPr lang="en-US" altLang="zh-CN" dirty="0"/>
              <a:t> </a:t>
            </a:r>
            <a:endParaRPr lang="zh-CN" altLang="en-US" dirty="0"/>
          </a:p>
          <a:p>
            <a:r>
              <a:rPr lang="en-US" altLang="zh-CN" dirty="0"/>
              <a:t>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A16BDD-86F0-4265-A4F9-353D2B43373F}"/>
              </a:ext>
            </a:extLst>
          </p:cNvPr>
          <p:cNvSpPr txBox="1"/>
          <p:nvPr/>
        </p:nvSpPr>
        <p:spPr>
          <a:xfrm>
            <a:off x="4456255" y="5900648"/>
            <a:ext cx="3673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一次交易 涉及多个商品   出库</a:t>
            </a:r>
          </a:p>
        </p:txBody>
      </p:sp>
    </p:spTree>
    <p:extLst>
      <p:ext uri="{BB962C8B-B14F-4D97-AF65-F5344CB8AC3E}">
        <p14:creationId xmlns:p14="http://schemas.microsoft.com/office/powerpoint/2010/main" val="3614589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2DE013BF-4365-4D81-AF99-F0A140E9A1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9" t="1788" r="15854" b="1315"/>
          <a:stretch/>
        </p:blipFill>
        <p:spPr>
          <a:xfrm>
            <a:off x="192107" y="590096"/>
            <a:ext cx="5697832" cy="4605258"/>
          </a:xfrm>
          <a:prstGeom prst="rect">
            <a:avLst/>
          </a:prstGeom>
        </p:spPr>
      </p:pic>
      <p:pic>
        <p:nvPicPr>
          <p:cNvPr id="7" name="图片 6" descr="图形用户界面&#10;&#10;描述已自动生成">
            <a:extLst>
              <a:ext uri="{FF2B5EF4-FFF2-40B4-BE49-F238E27FC236}">
                <a16:creationId xmlns:a16="http://schemas.microsoft.com/office/drawing/2014/main" id="{63DFC812-592C-48F1-9552-AE114761E5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1" t="18638" r="25634" b="27549"/>
          <a:stretch/>
        </p:blipFill>
        <p:spPr>
          <a:xfrm>
            <a:off x="6302062" y="1223492"/>
            <a:ext cx="5533623" cy="380858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3EDEE30-12D3-4E3C-A167-BE703A433EF5}"/>
              </a:ext>
            </a:extLst>
          </p:cNvPr>
          <p:cNvSpPr txBox="1"/>
          <p:nvPr/>
        </p:nvSpPr>
        <p:spPr>
          <a:xfrm>
            <a:off x="1761853" y="5706683"/>
            <a:ext cx="6097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00FF00"/>
                </a:highlight>
              </a:rPr>
              <a:t>要在 </a:t>
            </a:r>
            <a:r>
              <a:rPr lang="en-US" altLang="zh-CN" dirty="0">
                <a:highlight>
                  <a:srgbClr val="00FF00"/>
                </a:highlight>
              </a:rPr>
              <a:t>seeDetail.java </a:t>
            </a:r>
            <a:r>
              <a:rPr lang="zh-CN" altLang="en-US" dirty="0">
                <a:highlight>
                  <a:srgbClr val="00FF00"/>
                </a:highlight>
              </a:rPr>
              <a:t>中间加入 这个打印信息</a:t>
            </a:r>
            <a:endParaRPr lang="en-US" altLang="zh-CN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1379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3EDEE30-12D3-4E3C-A167-BE703A433EF5}"/>
              </a:ext>
            </a:extLst>
          </p:cNvPr>
          <p:cNvSpPr txBox="1"/>
          <p:nvPr/>
        </p:nvSpPr>
        <p:spPr>
          <a:xfrm>
            <a:off x="916033" y="631763"/>
            <a:ext cx="609708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ighlight>
                  <a:srgbClr val="00FF00"/>
                </a:highlight>
              </a:rPr>
              <a:t>Print statement  </a:t>
            </a:r>
            <a:r>
              <a:rPr lang="zh-CN" altLang="en-US" dirty="0">
                <a:highlight>
                  <a:srgbClr val="00FF00"/>
                </a:highlight>
              </a:rPr>
              <a:t>只负责打印    可以打以前的  </a:t>
            </a:r>
            <a:r>
              <a:rPr lang="zh-CN" altLang="en-US" dirty="0">
                <a:solidFill>
                  <a:srgbClr val="FF0000"/>
                </a:solidFill>
                <a:highlight>
                  <a:srgbClr val="00FF00"/>
                </a:highlight>
              </a:rPr>
              <a:t>还没好 </a:t>
            </a:r>
            <a:endParaRPr lang="en-US" altLang="zh-CN" dirty="0">
              <a:solidFill>
                <a:srgbClr val="FF0000"/>
              </a:solidFill>
              <a:highlight>
                <a:srgbClr val="00FF00"/>
              </a:highlight>
            </a:endParaRPr>
          </a:p>
          <a:p>
            <a:endParaRPr lang="en-US" altLang="zh-CN" dirty="0"/>
          </a:p>
          <a:p>
            <a:r>
              <a:rPr lang="en-US" altLang="zh-CN" dirty="0"/>
              <a:t>Customer order </a:t>
            </a:r>
            <a:r>
              <a:rPr lang="zh-CN" altLang="en-US" dirty="0"/>
              <a:t>中的</a:t>
            </a:r>
            <a:endParaRPr lang="en-US" altLang="zh-CN" dirty="0"/>
          </a:p>
          <a:p>
            <a:r>
              <a:rPr lang="en-US" altLang="zh-CN" dirty="0"/>
              <a:t>Generate Order </a:t>
            </a:r>
            <a:r>
              <a:rPr lang="zh-CN" altLang="en-US" dirty="0"/>
              <a:t>只负责下单  生成   </a:t>
            </a:r>
            <a:r>
              <a:rPr lang="en-US" altLang="zh-CN" dirty="0" err="1"/>
              <a:t>reorderlist</a:t>
            </a:r>
            <a:r>
              <a:rPr lang="en-US" altLang="zh-CN" dirty="0"/>
              <a:t> </a:t>
            </a:r>
            <a:r>
              <a:rPr lang="zh-CN" altLang="en-US" dirty="0"/>
              <a:t>和  </a:t>
            </a:r>
            <a:r>
              <a:rPr lang="en-US" altLang="zh-CN" dirty="0" err="1"/>
              <a:t>invoicelist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需要测试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  <a:highlight>
                  <a:srgbClr val="00FF00"/>
                </a:highlight>
              </a:rPr>
              <a:t>历史订单还没 搞</a:t>
            </a:r>
            <a:endParaRPr lang="en-US" altLang="zh-CN" dirty="0">
              <a:solidFill>
                <a:srgbClr val="FF0000"/>
              </a:solidFill>
              <a:highlight>
                <a:srgbClr val="00FF00"/>
              </a:highlight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备份系统   入库 系统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CD84D5-DA76-480D-A74D-B099337EA614}"/>
              </a:ext>
            </a:extLst>
          </p:cNvPr>
          <p:cNvSpPr txBox="1"/>
          <p:nvPr/>
        </p:nvSpPr>
        <p:spPr>
          <a:xfrm>
            <a:off x="984613" y="3344483"/>
            <a:ext cx="6097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Bug: order data </a:t>
            </a:r>
            <a:r>
              <a:rPr lang="zh-CN" altLang="en-US" dirty="0"/>
              <a:t>显示的时候神奇的 </a:t>
            </a:r>
            <a:r>
              <a:rPr lang="en-US" altLang="zh-CN" dirty="0"/>
              <a:t>+1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9BAA89-7DC2-4276-BFC5-9D06D9ABB4D3}"/>
              </a:ext>
            </a:extLst>
          </p:cNvPr>
          <p:cNvSpPr txBox="1"/>
          <p:nvPr/>
        </p:nvSpPr>
        <p:spPr>
          <a:xfrm>
            <a:off x="984613" y="3958934"/>
            <a:ext cx="6097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ighlight>
                  <a:srgbClr val="00FF00"/>
                </a:highlight>
              </a:rPr>
              <a:t>Bug: custom order </a:t>
            </a:r>
            <a:r>
              <a:rPr lang="zh-CN" altLang="en-US" dirty="0">
                <a:highlight>
                  <a:srgbClr val="00FF00"/>
                </a:highlight>
              </a:rPr>
              <a:t>有 </a:t>
            </a:r>
            <a:r>
              <a:rPr lang="en-US" altLang="zh-CN" dirty="0">
                <a:highlight>
                  <a:srgbClr val="00FF00"/>
                </a:highlight>
              </a:rPr>
              <a:t>‘ </a:t>
            </a:r>
            <a:r>
              <a:rPr lang="zh-CN" altLang="en-US" dirty="0">
                <a:highlight>
                  <a:srgbClr val="00FF00"/>
                </a:highlight>
              </a:rPr>
              <a:t>符号的 不行</a:t>
            </a:r>
            <a:endParaRPr lang="en-US" altLang="zh-CN" dirty="0">
              <a:highlight>
                <a:srgbClr val="00FF00"/>
              </a:highligh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F9B428-E1EC-4A6C-B3F2-4F6A5FA4AD4F}"/>
              </a:ext>
            </a:extLst>
          </p:cNvPr>
          <p:cNvSpPr txBox="1"/>
          <p:nvPr/>
        </p:nvSpPr>
        <p:spPr>
          <a:xfrm>
            <a:off x="984613" y="4944683"/>
            <a:ext cx="6097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ighlight>
                  <a:srgbClr val="00FF00"/>
                </a:highlight>
              </a:rPr>
              <a:t>Ad </a:t>
            </a:r>
            <a:r>
              <a:rPr lang="en-US" altLang="zh-CN" dirty="0" err="1">
                <a:highlight>
                  <a:srgbClr val="00FF00"/>
                </a:highlight>
              </a:rPr>
              <a:t>orderlist</a:t>
            </a:r>
            <a:r>
              <a:rPr lang="en-US" altLang="zh-CN" dirty="0">
                <a:highlight>
                  <a:srgbClr val="00FF00"/>
                </a:highlight>
              </a:rPr>
              <a:t> </a:t>
            </a:r>
            <a:r>
              <a:rPr lang="zh-CN" altLang="en-US" dirty="0">
                <a:highlight>
                  <a:srgbClr val="00FF00"/>
                </a:highlight>
              </a:rPr>
              <a:t>加入  批量删除</a:t>
            </a:r>
            <a:endParaRPr lang="en-US" altLang="zh-CN" dirty="0">
              <a:highlight>
                <a:srgbClr val="00FF00"/>
              </a:highligh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0FA4DA-552D-42D9-A8C9-8478223070DA}"/>
              </a:ext>
            </a:extLst>
          </p:cNvPr>
          <p:cNvSpPr txBox="1"/>
          <p:nvPr/>
        </p:nvSpPr>
        <p:spPr>
          <a:xfrm>
            <a:off x="1108538" y="5930432"/>
            <a:ext cx="6097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加入价格 不同的提示      </a:t>
            </a:r>
            <a:r>
              <a:rPr lang="en-US" altLang="zh-CN" dirty="0" err="1"/>
              <a:t>custompage</a:t>
            </a:r>
            <a:r>
              <a:rPr lang="en-US" altLang="zh-CN" dirty="0"/>
              <a:t> </a:t>
            </a:r>
            <a:r>
              <a:rPr lang="zh-CN" altLang="en-US" dirty="0"/>
              <a:t>中选取后的  </a:t>
            </a:r>
            <a:r>
              <a:rPr lang="en-US" altLang="zh-CN" dirty="0"/>
              <a:t>update</a:t>
            </a:r>
            <a:r>
              <a:rPr lang="zh-CN" altLang="en-US" dirty="0"/>
              <a:t>每个表格中鼠标点选   应该不同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83879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文本&#10;&#10;描述已自动生成">
            <a:extLst>
              <a:ext uri="{FF2B5EF4-FFF2-40B4-BE49-F238E27FC236}">
                <a16:creationId xmlns:a16="http://schemas.microsoft.com/office/drawing/2014/main" id="{AE0207E3-5CC2-4F55-BA2F-5DCF5CAEB4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8249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42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42B5C55-1C71-4173-8C82-FE6314214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51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5682</TotalTime>
  <Words>3774</Words>
  <Application>Microsoft Office PowerPoint</Application>
  <PresentationFormat>Widescreen</PresentationFormat>
  <Paragraphs>561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等线</vt:lpstr>
      <vt:lpstr>等线 Light</vt:lpstr>
      <vt:lpstr>宋体</vt:lpstr>
      <vt:lpstr>Arial</vt:lpstr>
      <vt:lpstr>Consolas</vt:lpstr>
      <vt:lpstr>Inconsolata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LiuYunchuan</dc:creator>
  <cp:lastModifiedBy>工 向东</cp:lastModifiedBy>
  <cp:revision>756</cp:revision>
  <dcterms:created xsi:type="dcterms:W3CDTF">2021-01-07T03:34:04Z</dcterms:created>
  <dcterms:modified xsi:type="dcterms:W3CDTF">2022-05-23T22:39:33Z</dcterms:modified>
</cp:coreProperties>
</file>